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394" r:id="rId3"/>
    <p:sldId id="436" r:id="rId4"/>
    <p:sldId id="414" r:id="rId5"/>
    <p:sldId id="437" r:id="rId6"/>
    <p:sldId id="438" r:id="rId7"/>
    <p:sldId id="341" r:id="rId8"/>
    <p:sldId id="342" r:id="rId9"/>
    <p:sldId id="344" r:id="rId10"/>
    <p:sldId id="345" r:id="rId11"/>
    <p:sldId id="346" r:id="rId12"/>
    <p:sldId id="348" r:id="rId13"/>
    <p:sldId id="349" r:id="rId14"/>
    <p:sldId id="350" r:id="rId15"/>
    <p:sldId id="439" r:id="rId16"/>
    <p:sldId id="351" r:id="rId17"/>
    <p:sldId id="441" r:id="rId18"/>
    <p:sldId id="440" r:id="rId19"/>
    <p:sldId id="450" r:id="rId20"/>
    <p:sldId id="443" r:id="rId21"/>
    <p:sldId id="444" r:id="rId22"/>
    <p:sldId id="352" r:id="rId23"/>
    <p:sldId id="353" r:id="rId24"/>
    <p:sldId id="445" r:id="rId25"/>
    <p:sldId id="354" r:id="rId26"/>
    <p:sldId id="356" r:id="rId27"/>
    <p:sldId id="446" r:id="rId28"/>
    <p:sldId id="359" r:id="rId29"/>
    <p:sldId id="358" r:id="rId30"/>
    <p:sldId id="360" r:id="rId31"/>
    <p:sldId id="364" r:id="rId32"/>
    <p:sldId id="365" r:id="rId33"/>
    <p:sldId id="366" r:id="rId34"/>
    <p:sldId id="367" r:id="rId35"/>
    <p:sldId id="369" r:id="rId36"/>
    <p:sldId id="370" r:id="rId37"/>
    <p:sldId id="371" r:id="rId38"/>
    <p:sldId id="372" r:id="rId39"/>
    <p:sldId id="373" r:id="rId40"/>
    <p:sldId id="447" r:id="rId41"/>
    <p:sldId id="376" r:id="rId42"/>
    <p:sldId id="377" r:id="rId43"/>
    <p:sldId id="378" r:id="rId44"/>
    <p:sldId id="379" r:id="rId45"/>
    <p:sldId id="380" r:id="rId46"/>
    <p:sldId id="381" r:id="rId47"/>
    <p:sldId id="388" r:id="rId48"/>
    <p:sldId id="389" r:id="rId49"/>
    <p:sldId id="390" r:id="rId50"/>
    <p:sldId id="383" r:id="rId51"/>
    <p:sldId id="384" r:id="rId52"/>
    <p:sldId id="387" r:id="rId53"/>
    <p:sldId id="448" r:id="rId54"/>
    <p:sldId id="44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84601" autoAdjust="0"/>
  </p:normalViewPr>
  <p:slideViewPr>
    <p:cSldViewPr snapToGrid="0">
      <p:cViewPr varScale="1">
        <p:scale>
          <a:sx n="72" d="100"/>
          <a:sy n="72" d="100"/>
        </p:scale>
        <p:origin x="1003" y="58"/>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11/25/2022</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11/25/2022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3</a:t>
            </a:fld>
            <a:endParaRPr lang="en-PH"/>
          </a:p>
        </p:txBody>
      </p:sp>
    </p:spTree>
    <p:extLst>
      <p:ext uri="{BB962C8B-B14F-4D97-AF65-F5344CB8AC3E}">
        <p14:creationId xmlns:p14="http://schemas.microsoft.com/office/powerpoint/2010/main" val="1343886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29</a:t>
            </a:fld>
            <a:endParaRPr lang="en-PH"/>
          </a:p>
        </p:txBody>
      </p:sp>
    </p:spTree>
    <p:extLst>
      <p:ext uri="{BB962C8B-B14F-4D97-AF65-F5344CB8AC3E}">
        <p14:creationId xmlns:p14="http://schemas.microsoft.com/office/powerpoint/2010/main" val="3312003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Data Bars – </a:t>
            </a:r>
            <a:r>
              <a:rPr lang="en-US" dirty="0"/>
              <a:t>A longer bar represents a higher value.</a:t>
            </a:r>
          </a:p>
          <a:p>
            <a:r>
              <a:rPr lang="en-US" dirty="0"/>
              <a:t>Color Scales – </a:t>
            </a:r>
            <a:r>
              <a:rPr lang="en-US" sz="1600" b="0" i="0" kern="1200" dirty="0">
                <a:solidFill>
                  <a:schemeClr val="tx1"/>
                </a:solidFill>
                <a:effectLst/>
                <a:latin typeface="+mn-lt"/>
                <a:ea typeface="+mn-ea"/>
                <a:cs typeface="+mn-cs"/>
              </a:rPr>
              <a:t>The shade of the color represents the value in the cell.</a:t>
            </a:r>
          </a:p>
          <a:p>
            <a:r>
              <a:rPr lang="en-US" sz="1600" b="0" i="0" kern="1200" dirty="0">
                <a:solidFill>
                  <a:schemeClr val="tx1"/>
                </a:solidFill>
                <a:effectLst/>
                <a:latin typeface="+mn-lt"/>
                <a:ea typeface="+mn-ea"/>
                <a:cs typeface="+mn-cs"/>
              </a:rPr>
              <a:t>Icons sets – Each icon represents a range of values.</a:t>
            </a:r>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30</a:t>
            </a:fld>
            <a:endParaRPr lang="en-PH"/>
          </a:p>
        </p:txBody>
      </p:sp>
    </p:spTree>
    <p:extLst>
      <p:ext uri="{BB962C8B-B14F-4D97-AF65-F5344CB8AC3E}">
        <p14:creationId xmlns:p14="http://schemas.microsoft.com/office/powerpoint/2010/main" val="612173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Rules or conditions in the Conditional Format allows us to specify the criteria on where and when to apply the formatting.</a:t>
            </a:r>
          </a:p>
          <a:p>
            <a:endParaRPr lang="en-PH" dirty="0"/>
          </a:p>
          <a:p>
            <a:r>
              <a:rPr lang="en-PH" dirty="0"/>
              <a:t>There are 6 ways of setting a criteria or rule in Excel.</a:t>
            </a:r>
          </a:p>
          <a:p>
            <a:endParaRPr lang="en-PH" dirty="0"/>
          </a:p>
          <a:p>
            <a:r>
              <a:rPr lang="en-PH" dirty="0"/>
              <a:t>Format Cells Based on their Values – this assigns color to the value based on the Minimum and Maximum settings. You select either 2-color, 3-color scale, data bar, or icon set.</a:t>
            </a:r>
          </a:p>
          <a:p>
            <a:endParaRPr lang="en-PH" dirty="0"/>
          </a:p>
          <a:p>
            <a:r>
              <a:rPr lang="en-PH" dirty="0"/>
              <a:t>Format Only Cells that Contain – this allows you to create a logical rule and set the cell format. You can set a numerical or text value as the criteria. E.g. between 1 to 10 or A to E</a:t>
            </a:r>
          </a:p>
        </p:txBody>
      </p:sp>
      <p:sp>
        <p:nvSpPr>
          <p:cNvPr id="4" name="Slide Number Placeholder 3"/>
          <p:cNvSpPr>
            <a:spLocks noGrp="1"/>
          </p:cNvSpPr>
          <p:nvPr>
            <p:ph type="sldNum" sz="quarter" idx="5"/>
          </p:nvPr>
        </p:nvSpPr>
        <p:spPr/>
        <p:txBody>
          <a:bodyPr/>
          <a:lstStyle/>
          <a:p>
            <a:fld id="{3EBA5BD7-F043-4D1B-AA17-CD412FC534DE}" type="slidenum">
              <a:rPr lang="en-PH" smtClean="0"/>
              <a:t>31</a:t>
            </a:fld>
            <a:endParaRPr lang="en-PH"/>
          </a:p>
        </p:txBody>
      </p:sp>
    </p:spTree>
    <p:extLst>
      <p:ext uri="{BB962C8B-B14F-4D97-AF65-F5344CB8AC3E}">
        <p14:creationId xmlns:p14="http://schemas.microsoft.com/office/powerpoint/2010/main" val="1074310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Format only top or Bottom ranked values – allows you to create cell format for Top N criteria. Either exact number or by percentage</a:t>
            </a:r>
          </a:p>
          <a:p>
            <a:endParaRPr lang="en-PH" dirty="0"/>
          </a:p>
          <a:p>
            <a:r>
              <a:rPr lang="en-PH" dirty="0"/>
              <a:t>Format only Values that are above or below average – allows formatting based on the average of the selected range</a:t>
            </a:r>
          </a:p>
        </p:txBody>
      </p:sp>
      <p:sp>
        <p:nvSpPr>
          <p:cNvPr id="4" name="Slide Number Placeholder 3"/>
          <p:cNvSpPr>
            <a:spLocks noGrp="1"/>
          </p:cNvSpPr>
          <p:nvPr>
            <p:ph type="sldNum" sz="quarter" idx="5"/>
          </p:nvPr>
        </p:nvSpPr>
        <p:spPr/>
        <p:txBody>
          <a:bodyPr/>
          <a:lstStyle/>
          <a:p>
            <a:fld id="{3EBA5BD7-F043-4D1B-AA17-CD412FC534DE}" type="slidenum">
              <a:rPr lang="en-PH" smtClean="0"/>
              <a:t>32</a:t>
            </a:fld>
            <a:endParaRPr lang="en-PH"/>
          </a:p>
        </p:txBody>
      </p:sp>
    </p:spTree>
    <p:extLst>
      <p:ext uri="{BB962C8B-B14F-4D97-AF65-F5344CB8AC3E}">
        <p14:creationId xmlns:p14="http://schemas.microsoft.com/office/powerpoint/2010/main" val="237648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Format only unique or duplicate values – format cells for unique or duplicate values</a:t>
            </a:r>
          </a:p>
          <a:p>
            <a:r>
              <a:rPr lang="en-PH" dirty="0"/>
              <a:t>Use a formula to determine which cells to format – format cells using custom formula</a:t>
            </a:r>
          </a:p>
        </p:txBody>
      </p:sp>
      <p:sp>
        <p:nvSpPr>
          <p:cNvPr id="4" name="Slide Number Placeholder 3"/>
          <p:cNvSpPr>
            <a:spLocks noGrp="1"/>
          </p:cNvSpPr>
          <p:nvPr>
            <p:ph type="sldNum" sz="quarter" idx="5"/>
          </p:nvPr>
        </p:nvSpPr>
        <p:spPr/>
        <p:txBody>
          <a:bodyPr/>
          <a:lstStyle/>
          <a:p>
            <a:fld id="{3EBA5BD7-F043-4D1B-AA17-CD412FC534DE}" type="slidenum">
              <a:rPr lang="en-PH" smtClean="0"/>
              <a:t>33</a:t>
            </a:fld>
            <a:endParaRPr lang="en-PH"/>
          </a:p>
        </p:txBody>
      </p:sp>
    </p:spTree>
    <p:extLst>
      <p:ext uri="{BB962C8B-B14F-4D97-AF65-F5344CB8AC3E}">
        <p14:creationId xmlns:p14="http://schemas.microsoft.com/office/powerpoint/2010/main" val="4139483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After creating a rule, you can either Clear or Edit the rules.</a:t>
            </a:r>
          </a:p>
        </p:txBody>
      </p:sp>
      <p:sp>
        <p:nvSpPr>
          <p:cNvPr id="4" name="Slide Number Placeholder 3"/>
          <p:cNvSpPr>
            <a:spLocks noGrp="1"/>
          </p:cNvSpPr>
          <p:nvPr>
            <p:ph type="sldNum" sz="quarter" idx="5"/>
          </p:nvPr>
        </p:nvSpPr>
        <p:spPr/>
        <p:txBody>
          <a:bodyPr/>
          <a:lstStyle/>
          <a:p>
            <a:fld id="{3EBA5BD7-F043-4D1B-AA17-CD412FC534DE}" type="slidenum">
              <a:rPr lang="en-PH" smtClean="0"/>
              <a:t>34</a:t>
            </a:fld>
            <a:endParaRPr lang="en-PH"/>
          </a:p>
        </p:txBody>
      </p:sp>
    </p:spTree>
    <p:extLst>
      <p:ext uri="{BB962C8B-B14F-4D97-AF65-F5344CB8AC3E}">
        <p14:creationId xmlns:p14="http://schemas.microsoft.com/office/powerpoint/2010/main" val="3374969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kern="1200" dirty="0">
                <a:solidFill>
                  <a:schemeClr val="tx1"/>
                </a:solidFill>
                <a:effectLst/>
                <a:latin typeface="+mn-lt"/>
                <a:ea typeface="+mn-ea"/>
                <a:cs typeface="+mn-cs"/>
              </a:rPr>
              <a:t>PivotTables allows you to extract the significance from a large, detailed data set by aggregating or summarizing them.</a:t>
            </a:r>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35</a:t>
            </a:fld>
            <a:endParaRPr lang="en-PH"/>
          </a:p>
        </p:txBody>
      </p:sp>
    </p:spTree>
    <p:extLst>
      <p:ext uri="{BB962C8B-B14F-4D97-AF65-F5344CB8AC3E}">
        <p14:creationId xmlns:p14="http://schemas.microsoft.com/office/powerpoint/2010/main" val="3095882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PH" dirty="0"/>
              <a:t>Columns – lets you split the value columns into different groups</a:t>
            </a:r>
          </a:p>
          <a:p>
            <a:pPr marL="342900" indent="-342900">
              <a:buAutoNum type="arabicPeriod"/>
            </a:pPr>
            <a:r>
              <a:rPr lang="en-PH" dirty="0"/>
              <a:t>Rows – Row labels which provide context to the Value box</a:t>
            </a:r>
          </a:p>
          <a:p>
            <a:pPr marL="342900" indent="-342900">
              <a:buAutoNum type="arabicPeriod"/>
            </a:pPr>
            <a:r>
              <a:rPr lang="en-PH" dirty="0"/>
              <a:t>Values – represents the measures.</a:t>
            </a:r>
          </a:p>
          <a:p>
            <a:pPr marL="342900" indent="-342900">
              <a:buAutoNum type="arabicPeriod"/>
            </a:pPr>
            <a:r>
              <a:rPr lang="en-PH" dirty="0"/>
              <a:t>Filters – Allows filter of the data block.</a:t>
            </a:r>
          </a:p>
        </p:txBody>
      </p:sp>
      <p:sp>
        <p:nvSpPr>
          <p:cNvPr id="4" name="Slide Number Placeholder 3"/>
          <p:cNvSpPr>
            <a:spLocks noGrp="1"/>
          </p:cNvSpPr>
          <p:nvPr>
            <p:ph type="sldNum" sz="quarter" idx="5"/>
          </p:nvPr>
        </p:nvSpPr>
        <p:spPr/>
        <p:txBody>
          <a:bodyPr/>
          <a:lstStyle/>
          <a:p>
            <a:fld id="{3EBA5BD7-F043-4D1B-AA17-CD412FC534DE}" type="slidenum">
              <a:rPr lang="en-PH" smtClean="0"/>
              <a:t>36</a:t>
            </a:fld>
            <a:endParaRPr lang="en-PH"/>
          </a:p>
        </p:txBody>
      </p:sp>
    </p:spTree>
    <p:extLst>
      <p:ext uri="{BB962C8B-B14F-4D97-AF65-F5344CB8AC3E}">
        <p14:creationId xmlns:p14="http://schemas.microsoft.com/office/powerpoint/2010/main" val="2592352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sz="1600" b="0" i="0" u="none" strike="noStrike" kern="1200" baseline="0" dirty="0">
              <a:solidFill>
                <a:schemeClr val="tx1"/>
              </a:solidFill>
              <a:latin typeface="+mn-lt"/>
              <a:ea typeface="+mn-ea"/>
              <a:cs typeface="+mn-cs"/>
            </a:endParaRPr>
          </a:p>
          <a:p>
            <a:r>
              <a:rPr lang="en-US" sz="1600" b="0" i="0" u="none" strike="noStrike" kern="1200" baseline="0" dirty="0">
                <a:solidFill>
                  <a:schemeClr val="tx1"/>
                </a:solidFill>
                <a:latin typeface="+mn-lt"/>
                <a:ea typeface="+mn-ea"/>
                <a:cs typeface="+mn-cs"/>
              </a:rPr>
              <a:t>1. On the </a:t>
            </a:r>
            <a:r>
              <a:rPr lang="en-US" sz="1600" b="1" i="0" u="none" strike="noStrike" kern="1200" baseline="0" dirty="0">
                <a:solidFill>
                  <a:schemeClr val="tx1"/>
                </a:solidFill>
                <a:latin typeface="+mn-lt"/>
                <a:ea typeface="+mn-ea"/>
                <a:cs typeface="+mn-cs"/>
              </a:rPr>
              <a:t>Insert </a:t>
            </a:r>
            <a:r>
              <a:rPr lang="en-US" sz="1600" b="0" i="0" u="none" strike="noStrike" kern="1200" baseline="0" dirty="0">
                <a:solidFill>
                  <a:schemeClr val="tx1"/>
                </a:solidFill>
                <a:latin typeface="+mn-lt"/>
                <a:ea typeface="+mn-ea"/>
                <a:cs typeface="+mn-cs"/>
              </a:rPr>
              <a:t>tab, in the </a:t>
            </a:r>
            <a:r>
              <a:rPr lang="en-US" sz="1600" b="1" i="0" u="none" strike="noStrike" kern="1200" baseline="0" dirty="0">
                <a:solidFill>
                  <a:schemeClr val="tx1"/>
                </a:solidFill>
                <a:latin typeface="+mn-lt"/>
                <a:ea typeface="+mn-ea"/>
                <a:cs typeface="+mn-cs"/>
              </a:rPr>
              <a:t>Tables </a:t>
            </a:r>
            <a:r>
              <a:rPr lang="en-US" sz="1600" b="0" i="0" u="none" strike="noStrike" kern="1200" baseline="0" dirty="0">
                <a:solidFill>
                  <a:schemeClr val="tx1"/>
                </a:solidFill>
                <a:latin typeface="+mn-lt"/>
                <a:ea typeface="+mn-ea"/>
                <a:cs typeface="+mn-cs"/>
              </a:rPr>
              <a:t>group, click </a:t>
            </a:r>
            <a:r>
              <a:rPr lang="en-US" sz="1600" b="1" i="0" u="none" strike="noStrike" kern="1200" baseline="0" dirty="0">
                <a:solidFill>
                  <a:schemeClr val="tx1"/>
                </a:solidFill>
                <a:latin typeface="+mn-lt"/>
                <a:ea typeface="+mn-ea"/>
                <a:cs typeface="+mn-cs"/>
              </a:rPr>
              <a:t>PivotTable </a:t>
            </a:r>
            <a:r>
              <a:rPr lang="en-US" sz="1600" b="0" i="0" u="none" strike="noStrike" kern="1200" baseline="0" dirty="0">
                <a:solidFill>
                  <a:schemeClr val="tx1"/>
                </a:solidFill>
                <a:latin typeface="+mn-lt"/>
                <a:ea typeface="+mn-ea"/>
                <a:cs typeface="+mn-cs"/>
              </a:rPr>
              <a:t>to open the Create PivotTable dialog box. </a:t>
            </a:r>
          </a:p>
          <a:p>
            <a:r>
              <a:rPr lang="en-US" sz="1600" b="0" i="0" u="none" strike="noStrike" kern="1200" baseline="0" dirty="0">
                <a:solidFill>
                  <a:schemeClr val="tx1"/>
                </a:solidFill>
                <a:latin typeface="+mn-lt"/>
                <a:ea typeface="+mn-ea"/>
                <a:cs typeface="+mn-cs"/>
              </a:rPr>
              <a:t>2. Enter a table name, name range, or select the cell range you want to create the PivotTable. Make sure to include the column headers of your data. </a:t>
            </a:r>
          </a:p>
          <a:p>
            <a:r>
              <a:rPr lang="en-US" sz="1600" b="0" i="0" u="none" strike="noStrike" kern="1200" baseline="0" dirty="0">
                <a:solidFill>
                  <a:schemeClr val="tx1"/>
                </a:solidFill>
                <a:latin typeface="+mn-lt"/>
                <a:ea typeface="+mn-ea"/>
                <a:cs typeface="+mn-cs"/>
              </a:rPr>
              <a:t>3. Choose where you want your PivotTable report to be placed: a. </a:t>
            </a:r>
            <a:r>
              <a:rPr lang="en-US" sz="1600" b="1" i="0" u="none" strike="noStrike" kern="1200" baseline="0" dirty="0">
                <a:solidFill>
                  <a:schemeClr val="tx1"/>
                </a:solidFill>
                <a:latin typeface="+mn-lt"/>
                <a:ea typeface="+mn-ea"/>
                <a:cs typeface="+mn-cs"/>
              </a:rPr>
              <a:t>New Worksheet </a:t>
            </a:r>
            <a:r>
              <a:rPr lang="en-US" sz="1600" b="0" i="0" u="none" strike="noStrike" kern="1200" baseline="0" dirty="0">
                <a:solidFill>
                  <a:schemeClr val="tx1"/>
                </a:solidFill>
                <a:latin typeface="+mn-lt"/>
                <a:ea typeface="+mn-ea"/>
                <a:cs typeface="+mn-cs"/>
              </a:rPr>
              <a:t>(the default) it will create a new worksheet for the PivotTable. </a:t>
            </a:r>
          </a:p>
          <a:p>
            <a:r>
              <a:rPr lang="en-US" sz="1600" b="0" i="0" u="none" strike="noStrike" kern="1200" baseline="0" dirty="0">
                <a:solidFill>
                  <a:schemeClr val="tx1"/>
                </a:solidFill>
                <a:latin typeface="+mn-lt"/>
                <a:ea typeface="+mn-ea"/>
                <a:cs typeface="+mn-cs"/>
              </a:rPr>
              <a:t>b. </a:t>
            </a:r>
            <a:r>
              <a:rPr lang="en-US" sz="1600" b="1" i="0" u="none" strike="noStrike" kern="1200" baseline="0" dirty="0">
                <a:solidFill>
                  <a:schemeClr val="tx1"/>
                </a:solidFill>
                <a:latin typeface="+mn-lt"/>
                <a:ea typeface="+mn-ea"/>
                <a:cs typeface="+mn-cs"/>
              </a:rPr>
              <a:t>Existing Worksheet, </a:t>
            </a:r>
            <a:r>
              <a:rPr lang="en-US" sz="1600" b="0" i="0" u="none" strike="noStrike" kern="1200" baseline="0" dirty="0">
                <a:solidFill>
                  <a:schemeClr val="tx1"/>
                </a:solidFill>
                <a:latin typeface="+mn-lt"/>
                <a:ea typeface="+mn-ea"/>
                <a:cs typeface="+mn-cs"/>
              </a:rPr>
              <a:t>enter or select the cell where you want to anchor the upper-left corner of the PivotTable. </a:t>
            </a:r>
          </a:p>
          <a:p>
            <a:endParaRPr lang="en-PH" sz="1600" b="0" i="0" u="none" strike="noStrike" kern="1200" baseline="0" dirty="0">
              <a:solidFill>
                <a:schemeClr val="tx1"/>
              </a:solidFill>
              <a:latin typeface="+mn-lt"/>
              <a:ea typeface="+mn-ea"/>
              <a:cs typeface="+mn-cs"/>
            </a:endParaRPr>
          </a:p>
          <a:p>
            <a:r>
              <a:rPr lang="en-US" sz="1600" b="0" i="0" u="none" strike="noStrike" kern="1200" baseline="0" dirty="0">
                <a:solidFill>
                  <a:schemeClr val="tx1"/>
                </a:solidFill>
                <a:latin typeface="+mn-lt"/>
                <a:ea typeface="+mn-ea"/>
                <a:cs typeface="+mn-cs"/>
              </a:rPr>
              <a:t>4. Click OK. Excel displays the PivotTable Fields pane and two PivotTable Tools tabs: Analyze and Design. </a:t>
            </a:r>
          </a:p>
          <a:p>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37</a:t>
            </a:fld>
            <a:endParaRPr lang="en-PH"/>
          </a:p>
        </p:txBody>
      </p:sp>
    </p:spTree>
    <p:extLst>
      <p:ext uri="{BB962C8B-B14F-4D97-AF65-F5344CB8AC3E}">
        <p14:creationId xmlns:p14="http://schemas.microsoft.com/office/powerpoint/2010/main" val="4257268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a:solidFill>
                  <a:schemeClr val="tx1"/>
                </a:solidFill>
                <a:latin typeface="+mn-lt"/>
                <a:ea typeface="+mn-ea"/>
                <a:cs typeface="+mn-cs"/>
              </a:rPr>
              <a:t>Allows you to use your PivotTable as reference in a formula. PivotTable’s data changes a lot and does not remain static since it also references another dataset. You also need to consider that PivotTable address will change every time you pivot, filter, group, and refresh your PivotTable. </a:t>
            </a:r>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38</a:t>
            </a:fld>
            <a:endParaRPr lang="en-PH"/>
          </a:p>
        </p:txBody>
      </p:sp>
    </p:spTree>
    <p:extLst>
      <p:ext uri="{BB962C8B-B14F-4D97-AF65-F5344CB8AC3E}">
        <p14:creationId xmlns:p14="http://schemas.microsoft.com/office/powerpoint/2010/main" val="1863666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1.Scenario Manager – </a:t>
            </a:r>
            <a:r>
              <a:rPr lang="en-US" dirty="0"/>
              <a:t>Allows you to get results from different scenarios. You can create different groups of values on a worksheet and then switch to any of these new scenarios to view different results.</a:t>
            </a:r>
            <a:endParaRPr lang="en-PH" dirty="0"/>
          </a:p>
          <a:p>
            <a:endParaRPr lang="en-PH" dirty="0"/>
          </a:p>
          <a:p>
            <a:r>
              <a:rPr lang="en-PH" dirty="0"/>
              <a:t>2.Goal Seek – </a:t>
            </a:r>
            <a:r>
              <a:rPr lang="en-US" dirty="0"/>
              <a:t>If you know the desired number from a formula, but are not sure what the input values are, Goal Seek feature will be able to help you with this problem.</a:t>
            </a:r>
            <a:endParaRPr lang="en-PH" dirty="0"/>
          </a:p>
          <a:p>
            <a:endParaRPr lang="en-PH" dirty="0"/>
          </a:p>
          <a:p>
            <a:r>
              <a:rPr lang="en-PH" dirty="0"/>
              <a:t>3.Data Tables – </a:t>
            </a:r>
            <a:r>
              <a:rPr lang="en-US" dirty="0"/>
              <a:t>Allows you to see results for different values for formulas with different inputs. The result will then be displayed in table format where you can see and compare the values.</a:t>
            </a:r>
            <a:endParaRPr lang="en-PH" dirty="0"/>
          </a:p>
          <a:p>
            <a:endParaRPr lang="en-PH" dirty="0"/>
          </a:p>
          <a:p>
            <a:r>
              <a:rPr lang="en-PH" dirty="0"/>
              <a:t>4.Solver – </a:t>
            </a:r>
            <a:r>
              <a:rPr lang="en-US" dirty="0"/>
              <a:t>Solver  adjusts the values in the decision variable cells to satisfy the constraints and produce the result you want for the objective cell.</a:t>
            </a:r>
            <a:endParaRPr lang="en-PH" dirty="0"/>
          </a:p>
          <a:p>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11</a:t>
            </a:fld>
            <a:endParaRPr lang="en-PH"/>
          </a:p>
        </p:txBody>
      </p:sp>
    </p:spTree>
    <p:extLst>
      <p:ext uri="{BB962C8B-B14F-4D97-AF65-F5344CB8AC3E}">
        <p14:creationId xmlns:p14="http://schemas.microsoft.com/office/powerpoint/2010/main" val="3583546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err="1">
                <a:solidFill>
                  <a:schemeClr val="tx1"/>
                </a:solidFill>
                <a:latin typeface="+mn-lt"/>
                <a:ea typeface="+mn-ea"/>
                <a:cs typeface="+mn-cs"/>
              </a:rPr>
              <a:t>PivotCharts</a:t>
            </a:r>
            <a:r>
              <a:rPr lang="en-US" sz="1600" b="0" i="0" u="none" strike="noStrike" kern="1200" baseline="0" dirty="0">
                <a:solidFill>
                  <a:schemeClr val="tx1"/>
                </a:solidFill>
                <a:latin typeface="+mn-lt"/>
                <a:ea typeface="+mn-ea"/>
                <a:cs typeface="+mn-cs"/>
              </a:rPr>
              <a:t> are graphical representation of PivotTables. The difference of a PivotChart to a regular chart are: </a:t>
            </a:r>
          </a:p>
          <a:p>
            <a:r>
              <a:rPr lang="en-US" sz="1600" b="0" i="0" u="none" strike="noStrike" kern="1200" baseline="0" dirty="0">
                <a:solidFill>
                  <a:schemeClr val="tx1"/>
                </a:solidFill>
                <a:latin typeface="+mn-lt"/>
                <a:ea typeface="+mn-ea"/>
                <a:cs typeface="+mn-cs"/>
              </a:rPr>
              <a:t>1. Allows filter of data. </a:t>
            </a:r>
          </a:p>
          <a:p>
            <a:r>
              <a:rPr lang="en-US" sz="1600" b="0" i="0" u="none" strike="noStrike" kern="1200" baseline="0" dirty="0">
                <a:solidFill>
                  <a:schemeClr val="tx1"/>
                </a:solidFill>
                <a:latin typeface="+mn-lt"/>
                <a:ea typeface="+mn-ea"/>
                <a:cs typeface="+mn-cs"/>
              </a:rPr>
              <a:t>2. Easy refresh of data to acquire new changes. </a:t>
            </a:r>
          </a:p>
          <a:p>
            <a:r>
              <a:rPr lang="en-US" sz="1600" b="0" i="0" u="none" strike="noStrike" kern="1200" baseline="0" dirty="0">
                <a:solidFill>
                  <a:schemeClr val="tx1"/>
                </a:solidFill>
                <a:latin typeface="+mn-lt"/>
                <a:ea typeface="+mn-ea"/>
                <a:cs typeface="+mn-cs"/>
              </a:rPr>
              <a:t>3. Moving fields in the PivotTable changes the PivotChart accordingly. </a:t>
            </a:r>
          </a:p>
        </p:txBody>
      </p:sp>
      <p:sp>
        <p:nvSpPr>
          <p:cNvPr id="4" name="Slide Number Placeholder 3"/>
          <p:cNvSpPr>
            <a:spLocks noGrp="1"/>
          </p:cNvSpPr>
          <p:nvPr>
            <p:ph type="sldNum" sz="quarter" idx="5"/>
          </p:nvPr>
        </p:nvSpPr>
        <p:spPr/>
        <p:txBody>
          <a:bodyPr/>
          <a:lstStyle/>
          <a:p>
            <a:fld id="{3EBA5BD7-F043-4D1B-AA17-CD412FC534DE}" type="slidenum">
              <a:rPr lang="en-PH" smtClean="0"/>
              <a:t>39</a:t>
            </a:fld>
            <a:endParaRPr lang="en-PH"/>
          </a:p>
        </p:txBody>
      </p:sp>
    </p:spTree>
    <p:extLst>
      <p:ext uri="{BB962C8B-B14F-4D97-AF65-F5344CB8AC3E}">
        <p14:creationId xmlns:p14="http://schemas.microsoft.com/office/powerpoint/2010/main" val="1475810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a:solidFill>
                  <a:schemeClr val="tx1"/>
                </a:solidFill>
                <a:latin typeface="+mn-lt"/>
                <a:ea typeface="+mn-ea"/>
                <a:cs typeface="+mn-cs"/>
              </a:rPr>
              <a:t>Column 	It is used to compare values across categories. 	</a:t>
            </a:r>
          </a:p>
          <a:p>
            <a:r>
              <a:rPr lang="en-US" sz="1600" b="0" i="0" u="none" strike="noStrike" kern="1200" baseline="0" dirty="0">
                <a:solidFill>
                  <a:schemeClr val="tx1"/>
                </a:solidFill>
                <a:latin typeface="+mn-lt"/>
                <a:ea typeface="+mn-ea"/>
                <a:cs typeface="+mn-cs"/>
              </a:rPr>
              <a:t>Line 	This is used to display a trend over time 	</a:t>
            </a:r>
          </a:p>
          <a:p>
            <a:r>
              <a:rPr lang="en-US" sz="1600" b="0" i="0" u="none" strike="noStrike" kern="1200" baseline="0" dirty="0">
                <a:solidFill>
                  <a:schemeClr val="tx1"/>
                </a:solidFill>
                <a:latin typeface="+mn-lt"/>
                <a:ea typeface="+mn-ea"/>
                <a:cs typeface="+mn-cs"/>
              </a:rPr>
              <a:t>Pie 	It is best used to compare parts of a whole. 	</a:t>
            </a:r>
          </a:p>
          <a:p>
            <a:r>
              <a:rPr lang="en-US" sz="1600" b="0" i="0" u="none" strike="noStrike" kern="1200" baseline="0" dirty="0">
                <a:solidFill>
                  <a:schemeClr val="tx1"/>
                </a:solidFill>
                <a:latin typeface="+mn-lt"/>
                <a:ea typeface="+mn-ea"/>
                <a:cs typeface="+mn-cs"/>
              </a:rPr>
              <a:t>Bar 	It is best used to compare multiple value 	</a:t>
            </a:r>
          </a:p>
          <a:p>
            <a:r>
              <a:rPr lang="en-US" sz="1600" b="0" i="0" u="none" strike="noStrike" kern="1200" baseline="0" dirty="0">
                <a:solidFill>
                  <a:schemeClr val="tx1"/>
                </a:solidFill>
                <a:latin typeface="+mn-lt"/>
                <a:ea typeface="+mn-ea"/>
                <a:cs typeface="+mn-cs"/>
              </a:rPr>
              <a:t>Area 	Used to emphasize the difference between several data points over a period of time 	</a:t>
            </a:r>
          </a:p>
          <a:p>
            <a:r>
              <a:rPr lang="en-US" sz="1600" b="0" i="0" u="none" strike="noStrike" kern="1200" baseline="0" dirty="0">
                <a:solidFill>
                  <a:schemeClr val="tx1"/>
                </a:solidFill>
                <a:latin typeface="+mn-lt"/>
                <a:ea typeface="+mn-ea"/>
                <a:cs typeface="+mn-cs"/>
              </a:rPr>
              <a:t>Scatter 	It is used to determine the relationship between two different parameters (X,Y). 	</a:t>
            </a:r>
          </a:p>
          <a:p>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41</a:t>
            </a:fld>
            <a:endParaRPr lang="en-PH"/>
          </a:p>
        </p:txBody>
      </p:sp>
    </p:spTree>
    <p:extLst>
      <p:ext uri="{BB962C8B-B14F-4D97-AF65-F5344CB8AC3E}">
        <p14:creationId xmlns:p14="http://schemas.microsoft.com/office/powerpoint/2010/main" val="1040503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a:solidFill>
                  <a:schemeClr val="tx1"/>
                </a:solidFill>
                <a:latin typeface="+mn-lt"/>
                <a:ea typeface="+mn-ea"/>
                <a:cs typeface="+mn-cs"/>
              </a:rPr>
              <a:t>It is a line through the data points for which the differences between the points above and below the line cancel each other out.</a:t>
            </a:r>
          </a:p>
          <a:p>
            <a:endParaRPr lang="en-US" sz="1600" b="0" i="0" u="none" strike="noStrike" kern="1200" baseline="0" dirty="0">
              <a:solidFill>
                <a:schemeClr val="tx1"/>
              </a:solidFill>
              <a:latin typeface="+mn-lt"/>
              <a:ea typeface="+mn-ea"/>
              <a:cs typeface="+mn-cs"/>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tx1"/>
                </a:solidFill>
                <a:latin typeface="+mn-lt"/>
                <a:ea typeface="+mn-ea"/>
                <a:cs typeface="+mn-cs"/>
              </a:rPr>
              <a:t>You can add trendlines to two-dimensional area, bar, column, line, stock, XY (Scatter), and bubbles charts that aren’t of stacked type. 	</a:t>
            </a:r>
          </a:p>
          <a:p>
            <a:endParaRPr lang="en-PH" dirty="0"/>
          </a:p>
          <a:p>
            <a:r>
              <a:rPr lang="en-US" sz="1600" b="1" i="0" kern="1200" dirty="0">
                <a:solidFill>
                  <a:schemeClr val="tx1"/>
                </a:solidFill>
                <a:effectLst/>
                <a:latin typeface="+mn-lt"/>
                <a:ea typeface="+mn-ea"/>
                <a:cs typeface="+mn-cs"/>
              </a:rPr>
              <a:t>Trendline reliability</a:t>
            </a:r>
            <a:r>
              <a:rPr lang="en-US" sz="1600" b="0" i="0" kern="1200" dirty="0">
                <a:solidFill>
                  <a:schemeClr val="tx1"/>
                </a:solidFill>
                <a:effectLst/>
                <a:latin typeface="+mn-lt"/>
                <a:ea typeface="+mn-ea"/>
                <a:cs typeface="+mn-cs"/>
              </a:rPr>
              <a:t> A trendline is most reliable when its R-squared value is at or near 1. When you fit a trendline to your data, Graph automatically calculates its R-squared value. If you want, you can display this value on your chart.</a:t>
            </a:r>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42</a:t>
            </a:fld>
            <a:endParaRPr lang="en-PH"/>
          </a:p>
        </p:txBody>
      </p:sp>
    </p:spTree>
    <p:extLst>
      <p:ext uri="{BB962C8B-B14F-4D97-AF65-F5344CB8AC3E}">
        <p14:creationId xmlns:p14="http://schemas.microsoft.com/office/powerpoint/2010/main" val="2739049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0" u="none" strike="noStrike" kern="1200" baseline="0" dirty="0">
                <a:solidFill>
                  <a:schemeClr val="tx1"/>
                </a:solidFill>
                <a:latin typeface="+mn-lt"/>
                <a:ea typeface="+mn-ea"/>
                <a:cs typeface="+mn-cs"/>
              </a:rPr>
              <a:t>Linear </a:t>
            </a:r>
            <a:r>
              <a:rPr lang="en-US" sz="1600" b="0" i="0" u="none" strike="noStrike" kern="1200" baseline="0" dirty="0">
                <a:solidFill>
                  <a:schemeClr val="tx1"/>
                </a:solidFill>
                <a:latin typeface="+mn-lt"/>
                <a:ea typeface="+mn-ea"/>
                <a:cs typeface="+mn-cs"/>
              </a:rPr>
              <a:t>– Use this to see the trend when the dependent variable is related to the independent variable by some constant factor. </a:t>
            </a:r>
            <a:r>
              <a:rPr lang="en-US" sz="1600" b="0" i="0" kern="1200" dirty="0">
                <a:solidFill>
                  <a:schemeClr val="tx1"/>
                </a:solidFill>
                <a:effectLst/>
                <a:latin typeface="+mn-lt"/>
                <a:ea typeface="+mn-ea"/>
                <a:cs typeface="+mn-cs"/>
              </a:rPr>
              <a:t>A linear trendline usually shows that something is increasing or decreasing at a steady rate.</a:t>
            </a:r>
          </a:p>
          <a:p>
            <a:r>
              <a:rPr lang="en-US" sz="1600" b="0" i="0" u="none" strike="noStrike" kern="1200" baseline="0" dirty="0">
                <a:solidFill>
                  <a:schemeClr val="tx1"/>
                </a:solidFill>
                <a:latin typeface="+mn-lt"/>
                <a:ea typeface="+mn-ea"/>
                <a:cs typeface="+mn-cs"/>
              </a:rPr>
              <a:t> </a:t>
            </a:r>
          </a:p>
          <a:p>
            <a:r>
              <a:rPr lang="en-US" sz="1600" b="1" i="0" u="none" strike="noStrike" kern="1200" baseline="0" dirty="0">
                <a:solidFill>
                  <a:schemeClr val="tx1"/>
                </a:solidFill>
                <a:latin typeface="+mn-lt"/>
                <a:ea typeface="+mn-ea"/>
                <a:cs typeface="+mn-cs"/>
              </a:rPr>
              <a:t>Logarithmic </a:t>
            </a:r>
            <a:r>
              <a:rPr lang="en-US" sz="1600" b="0" i="0" u="none" strike="noStrike" kern="1200" baseline="0" dirty="0">
                <a:solidFill>
                  <a:schemeClr val="tx1"/>
                </a:solidFill>
                <a:latin typeface="+mn-lt"/>
                <a:ea typeface="+mn-ea"/>
                <a:cs typeface="+mn-cs"/>
              </a:rPr>
              <a:t>- is the inverse of an exponential trend: the values rise (or fall) quickly in the beginning and then level off. </a:t>
            </a:r>
          </a:p>
          <a:p>
            <a:endParaRPr lang="en-US" sz="1600" b="0" i="0" u="none" strike="noStrike" kern="1200" baseline="0" dirty="0">
              <a:solidFill>
                <a:schemeClr val="tx1"/>
              </a:solidFill>
              <a:latin typeface="+mn-lt"/>
              <a:ea typeface="+mn-ea"/>
              <a:cs typeface="+mn-cs"/>
            </a:endParaRPr>
          </a:p>
          <a:p>
            <a:r>
              <a:rPr lang="en-US" sz="1600" b="1" i="0" u="none" strike="noStrike" kern="1200" baseline="0" dirty="0">
                <a:solidFill>
                  <a:schemeClr val="tx1"/>
                </a:solidFill>
                <a:latin typeface="+mn-lt"/>
                <a:ea typeface="+mn-ea"/>
                <a:cs typeface="+mn-cs"/>
              </a:rPr>
              <a:t>Polynomial </a:t>
            </a:r>
            <a:r>
              <a:rPr lang="en-US" sz="1600" b="0" i="0" u="none" strike="noStrike" kern="1200" baseline="0" dirty="0">
                <a:solidFill>
                  <a:schemeClr val="tx1"/>
                </a:solidFill>
                <a:latin typeface="+mn-lt"/>
                <a:ea typeface="+mn-ea"/>
                <a:cs typeface="+mn-cs"/>
              </a:rPr>
              <a:t>- is a curve constructed out of an equation that uses multiple powers of x. </a:t>
            </a:r>
            <a:r>
              <a:rPr lang="en-US" sz="1600" b="0" i="0" kern="1200" dirty="0">
                <a:solidFill>
                  <a:schemeClr val="tx1"/>
                </a:solidFill>
                <a:effectLst/>
                <a:latin typeface="+mn-lt"/>
                <a:ea typeface="+mn-ea"/>
                <a:cs typeface="+mn-cs"/>
              </a:rPr>
              <a:t>A polynomial trendline is a curved line that is used when data fluctuates.</a:t>
            </a:r>
          </a:p>
          <a:p>
            <a:endParaRPr lang="en-US" sz="1600" b="0" i="0" u="none" strike="noStrike" kern="1200" baseline="0" dirty="0">
              <a:solidFill>
                <a:schemeClr val="tx1"/>
              </a:solidFill>
              <a:latin typeface="+mn-lt"/>
              <a:ea typeface="+mn-ea"/>
              <a:cs typeface="+mn-cs"/>
            </a:endParaRPr>
          </a:p>
          <a:p>
            <a:r>
              <a:rPr lang="en-US" sz="1600" b="1" i="0" u="none" strike="noStrike" kern="1200" baseline="0" dirty="0">
                <a:solidFill>
                  <a:schemeClr val="tx1"/>
                </a:solidFill>
                <a:latin typeface="+mn-lt"/>
                <a:ea typeface="+mn-ea"/>
                <a:cs typeface="+mn-cs"/>
              </a:rPr>
              <a:t>Power </a:t>
            </a:r>
            <a:r>
              <a:rPr lang="en-US" sz="1600" b="0" i="0" u="none" strike="noStrike" kern="1200" baseline="0" dirty="0">
                <a:solidFill>
                  <a:schemeClr val="tx1"/>
                </a:solidFill>
                <a:latin typeface="+mn-lt"/>
                <a:ea typeface="+mn-ea"/>
                <a:cs typeface="+mn-cs"/>
              </a:rPr>
              <a:t>- is a pattern that curves steadily in one direction. </a:t>
            </a:r>
            <a:endParaRPr lang="en-PH" sz="1600" b="0" i="0" u="none" strike="noStrike" kern="1200" baseline="0" dirty="0">
              <a:solidFill>
                <a:schemeClr val="tx1"/>
              </a:solidFill>
              <a:latin typeface="+mn-lt"/>
              <a:ea typeface="+mn-ea"/>
              <a:cs typeface="+mn-cs"/>
            </a:endParaRPr>
          </a:p>
          <a:p>
            <a:r>
              <a:rPr lang="en-US" sz="1600" b="1" i="0" u="none" strike="noStrike" kern="1200" baseline="0" dirty="0">
                <a:solidFill>
                  <a:schemeClr val="tx1"/>
                </a:solidFill>
                <a:latin typeface="+mn-lt"/>
                <a:ea typeface="+mn-ea"/>
                <a:cs typeface="+mn-cs"/>
              </a:rPr>
              <a:t>Exponential </a:t>
            </a:r>
            <a:r>
              <a:rPr lang="en-US" sz="1600" b="0" i="0" u="none" strike="noStrike" kern="1200" baseline="0" dirty="0">
                <a:solidFill>
                  <a:schemeClr val="tx1"/>
                </a:solidFill>
                <a:latin typeface="+mn-lt"/>
                <a:ea typeface="+mn-ea"/>
                <a:cs typeface="+mn-cs"/>
              </a:rPr>
              <a:t>– is on that rises or falls at an increasingly higher rate.</a:t>
            </a:r>
          </a:p>
          <a:p>
            <a:r>
              <a:rPr lang="en-US" sz="1600" b="1" i="0" u="none" strike="noStrike" kern="1200" baseline="0" dirty="0">
                <a:solidFill>
                  <a:schemeClr val="tx1"/>
                </a:solidFill>
                <a:latin typeface="+mn-lt"/>
                <a:ea typeface="+mn-ea"/>
                <a:cs typeface="+mn-cs"/>
              </a:rPr>
              <a:t>Moving Average </a:t>
            </a:r>
            <a:r>
              <a:rPr lang="en-US" sz="1600" b="0" i="0" u="none" strike="noStrike" kern="1200" baseline="0" dirty="0">
                <a:solidFill>
                  <a:schemeClr val="tx1"/>
                </a:solidFill>
                <a:latin typeface="+mn-lt"/>
                <a:ea typeface="+mn-ea"/>
                <a:cs typeface="+mn-cs"/>
              </a:rPr>
              <a:t>- is one that smooths a data series by averaging the series values over a specified number of preceding periods.</a:t>
            </a:r>
          </a:p>
          <a:p>
            <a:endParaRPr lang="en-US" sz="1600" b="0" i="0" u="none" strike="noStrike" kern="1200" baseline="0" dirty="0">
              <a:solidFill>
                <a:schemeClr val="tx1"/>
              </a:solidFill>
              <a:latin typeface="+mn-lt"/>
              <a:ea typeface="+mn-ea"/>
              <a:cs typeface="+mn-cs"/>
            </a:endParaRPr>
          </a:p>
          <a:p>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43</a:t>
            </a:fld>
            <a:endParaRPr lang="en-PH"/>
          </a:p>
        </p:txBody>
      </p:sp>
    </p:spTree>
    <p:extLst>
      <p:ext uri="{BB962C8B-B14F-4D97-AF65-F5344CB8AC3E}">
        <p14:creationId xmlns:p14="http://schemas.microsoft.com/office/powerpoint/2010/main" val="982596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u="none" strike="noStrike" kern="1200" baseline="0" dirty="0">
                <a:solidFill>
                  <a:schemeClr val="tx1"/>
                </a:solidFill>
                <a:latin typeface="+mn-lt"/>
                <a:ea typeface="+mn-ea"/>
                <a:cs typeface="+mn-cs"/>
              </a:rPr>
              <a:t>On the </a:t>
            </a:r>
            <a:r>
              <a:rPr lang="en-US" sz="1600" b="1" i="0" u="none" strike="noStrike" kern="1200" baseline="0" dirty="0">
                <a:solidFill>
                  <a:schemeClr val="tx1"/>
                </a:solidFill>
                <a:latin typeface="+mn-lt"/>
                <a:ea typeface="+mn-ea"/>
                <a:cs typeface="+mn-cs"/>
              </a:rPr>
              <a:t>Design </a:t>
            </a:r>
            <a:r>
              <a:rPr lang="en-US" sz="1600" b="0" i="0" u="none" strike="noStrike" kern="1200" baseline="0" dirty="0">
                <a:solidFill>
                  <a:schemeClr val="tx1"/>
                </a:solidFill>
                <a:latin typeface="+mn-lt"/>
                <a:ea typeface="+mn-ea"/>
                <a:cs typeface="+mn-cs"/>
              </a:rPr>
              <a:t>tab, in the </a:t>
            </a:r>
            <a:r>
              <a:rPr lang="en-US" sz="1600" b="1" i="0" u="none" strike="noStrike" kern="1200" baseline="0" dirty="0">
                <a:solidFill>
                  <a:schemeClr val="tx1"/>
                </a:solidFill>
                <a:latin typeface="+mn-lt"/>
                <a:ea typeface="+mn-ea"/>
                <a:cs typeface="+mn-cs"/>
              </a:rPr>
              <a:t>Chart Layouts </a:t>
            </a:r>
            <a:r>
              <a:rPr lang="en-US" sz="1600" b="0" i="0" u="none" strike="noStrike" kern="1200" baseline="0" dirty="0">
                <a:solidFill>
                  <a:schemeClr val="tx1"/>
                </a:solidFill>
                <a:latin typeface="+mn-lt"/>
                <a:ea typeface="+mn-ea"/>
                <a:cs typeface="+mn-cs"/>
              </a:rPr>
              <a:t>group, click </a:t>
            </a:r>
            <a:r>
              <a:rPr lang="en-US" sz="1600" b="1" i="0" u="none" strike="noStrike" kern="1200" baseline="0" dirty="0">
                <a:solidFill>
                  <a:schemeClr val="tx1"/>
                </a:solidFill>
                <a:latin typeface="+mn-lt"/>
                <a:ea typeface="+mn-ea"/>
                <a:cs typeface="+mn-cs"/>
              </a:rPr>
              <a:t>Add Chart Element</a:t>
            </a:r>
            <a:r>
              <a:rPr lang="en-US" sz="1600" b="0" i="0" u="none" strike="noStrike" kern="1200" baseline="0" dirty="0">
                <a:solidFill>
                  <a:schemeClr val="tx1"/>
                </a:solidFill>
                <a:latin typeface="+mn-lt"/>
                <a:ea typeface="+mn-ea"/>
                <a:cs typeface="+mn-cs"/>
              </a:rPr>
              <a:t>, point to </a:t>
            </a:r>
            <a:r>
              <a:rPr lang="en-US" sz="1600" b="1" i="0" u="none" strike="noStrike" kern="1200" baseline="0" dirty="0">
                <a:solidFill>
                  <a:schemeClr val="tx1"/>
                </a:solidFill>
                <a:latin typeface="+mn-lt"/>
                <a:ea typeface="+mn-ea"/>
                <a:cs typeface="+mn-cs"/>
              </a:rPr>
              <a:t>Trendline. </a:t>
            </a:r>
            <a:r>
              <a:rPr lang="en-US" sz="1600" b="0" i="0" u="none" strike="noStrike" kern="1200" baseline="0" dirty="0">
                <a:solidFill>
                  <a:schemeClr val="tx1"/>
                </a:solidFill>
                <a:latin typeface="+mn-lt"/>
                <a:ea typeface="+mn-ea"/>
                <a:cs typeface="+mn-cs"/>
              </a:rPr>
              <a:t>You can select the type of trendline you want to add.</a:t>
            </a:r>
          </a:p>
        </p:txBody>
      </p:sp>
      <p:sp>
        <p:nvSpPr>
          <p:cNvPr id="4" name="Slide Number Placeholder 3"/>
          <p:cNvSpPr>
            <a:spLocks noGrp="1"/>
          </p:cNvSpPr>
          <p:nvPr>
            <p:ph type="sldNum" sz="quarter" idx="5"/>
          </p:nvPr>
        </p:nvSpPr>
        <p:spPr/>
        <p:txBody>
          <a:bodyPr/>
          <a:lstStyle/>
          <a:p>
            <a:fld id="{3EBA5BD7-F043-4D1B-AA17-CD412FC534DE}" type="slidenum">
              <a:rPr lang="en-PH" smtClean="0"/>
              <a:t>44</a:t>
            </a:fld>
            <a:endParaRPr lang="en-PH"/>
          </a:p>
        </p:txBody>
      </p:sp>
    </p:spTree>
    <p:extLst>
      <p:ext uri="{BB962C8B-B14F-4D97-AF65-F5344CB8AC3E}">
        <p14:creationId xmlns:p14="http://schemas.microsoft.com/office/powerpoint/2010/main" val="3566289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Excel 2013 and up has an option for Combo Charts which makes it easier.</a:t>
            </a:r>
          </a:p>
          <a:p>
            <a:endParaRPr lang="en-PH" dirty="0"/>
          </a:p>
          <a:p>
            <a:r>
              <a:rPr lang="en-PH" dirty="0"/>
              <a:t>While earlier versions, Excel 2010 and below, needs manual approach in creating combination charts.</a:t>
            </a:r>
          </a:p>
        </p:txBody>
      </p:sp>
      <p:sp>
        <p:nvSpPr>
          <p:cNvPr id="4" name="Slide Number Placeholder 3"/>
          <p:cNvSpPr>
            <a:spLocks noGrp="1"/>
          </p:cNvSpPr>
          <p:nvPr>
            <p:ph type="sldNum" sz="quarter" idx="5"/>
          </p:nvPr>
        </p:nvSpPr>
        <p:spPr/>
        <p:txBody>
          <a:bodyPr/>
          <a:lstStyle/>
          <a:p>
            <a:fld id="{3EBA5BD7-F043-4D1B-AA17-CD412FC534DE}" type="slidenum">
              <a:rPr lang="en-PH" smtClean="0"/>
              <a:t>46</a:t>
            </a:fld>
            <a:endParaRPr lang="en-PH"/>
          </a:p>
        </p:txBody>
      </p:sp>
    </p:spTree>
    <p:extLst>
      <p:ext uri="{BB962C8B-B14F-4D97-AF65-F5344CB8AC3E}">
        <p14:creationId xmlns:p14="http://schemas.microsoft.com/office/powerpoint/2010/main" val="164020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PH" dirty="0"/>
              <a:t>Select Data</a:t>
            </a:r>
          </a:p>
          <a:p>
            <a:pPr marL="342900" indent="-342900">
              <a:buAutoNum type="arabicPeriod"/>
            </a:pPr>
            <a:r>
              <a:rPr lang="en-PH" dirty="0"/>
              <a:t>Select Combination Chart</a:t>
            </a:r>
          </a:p>
          <a:p>
            <a:pPr marL="342900" indent="-342900">
              <a:buAutoNum type="arabicPeriod"/>
            </a:pPr>
            <a:r>
              <a:rPr lang="en-PH" dirty="0"/>
              <a:t>Select the Actual Target Line graph</a:t>
            </a:r>
          </a:p>
          <a:p>
            <a:pPr marL="342900" indent="-342900">
              <a:buAutoNum type="arabicPeriod"/>
            </a:pPr>
            <a:r>
              <a:rPr lang="en-PH" dirty="0"/>
              <a:t>Go to Chart Design &gt; Change Chart Type</a:t>
            </a:r>
          </a:p>
          <a:p>
            <a:pPr marL="342900" indent="-342900">
              <a:buAutoNum type="arabicPeriod"/>
            </a:pPr>
            <a:r>
              <a:rPr lang="en-PH" dirty="0"/>
              <a:t>Set Target and Actual to Stacked Column Chart</a:t>
            </a:r>
          </a:p>
          <a:p>
            <a:pPr marL="342900" indent="-342900">
              <a:buAutoNum type="arabicPeriod"/>
            </a:pPr>
            <a:r>
              <a:rPr lang="en-PH" dirty="0"/>
              <a:t>Set Actual as Secondary Axis</a:t>
            </a:r>
          </a:p>
          <a:p>
            <a:pPr marL="342900" indent="-342900">
              <a:buAutoNum type="arabicPeriod"/>
            </a:pPr>
            <a:r>
              <a:rPr lang="en-PH" dirty="0"/>
              <a:t>Right click the secondary axis, select format axis</a:t>
            </a:r>
          </a:p>
          <a:p>
            <a:pPr marL="342900" indent="-342900">
              <a:buAutoNum type="arabicPeriod"/>
            </a:pPr>
            <a:r>
              <a:rPr lang="en-PH" dirty="0"/>
              <a:t>You can set the maximum to 1.0, and major to 0.2</a:t>
            </a:r>
          </a:p>
          <a:p>
            <a:pPr marL="342900" indent="-342900">
              <a:buAutoNum type="arabicPeriod"/>
            </a:pPr>
            <a:r>
              <a:rPr lang="en-PH" dirty="0"/>
              <a:t>Click the Column chart for actual, right click and select Format Data Series</a:t>
            </a:r>
          </a:p>
          <a:p>
            <a:pPr marL="342900" indent="-342900">
              <a:buAutoNum type="arabicPeriod"/>
            </a:pPr>
            <a:r>
              <a:rPr lang="en-PH" dirty="0"/>
              <a:t>In the Series Options tab, adjust the Gap Width of your Secondary Axis. You can increase it to make it thinner.</a:t>
            </a:r>
          </a:p>
          <a:p>
            <a:pPr marL="342900" indent="-342900">
              <a:buAutoNum type="arabicPeriod"/>
            </a:pPr>
            <a:r>
              <a:rPr lang="en-PH" dirty="0"/>
              <a:t>You can make further changes by renaming the Chart Title, and adding axis labels</a:t>
            </a:r>
          </a:p>
        </p:txBody>
      </p:sp>
      <p:sp>
        <p:nvSpPr>
          <p:cNvPr id="4" name="Slide Number Placeholder 3"/>
          <p:cNvSpPr>
            <a:spLocks noGrp="1"/>
          </p:cNvSpPr>
          <p:nvPr>
            <p:ph type="sldNum" sz="quarter" idx="5"/>
          </p:nvPr>
        </p:nvSpPr>
        <p:spPr/>
        <p:txBody>
          <a:bodyPr/>
          <a:lstStyle/>
          <a:p>
            <a:fld id="{3EBA5BD7-F043-4D1B-AA17-CD412FC534DE}" type="slidenum">
              <a:rPr lang="en-PH" smtClean="0"/>
              <a:t>47</a:t>
            </a:fld>
            <a:endParaRPr lang="en-PH"/>
          </a:p>
        </p:txBody>
      </p:sp>
    </p:spTree>
    <p:extLst>
      <p:ext uri="{BB962C8B-B14F-4D97-AF65-F5344CB8AC3E}">
        <p14:creationId xmlns:p14="http://schemas.microsoft.com/office/powerpoint/2010/main" val="3618525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PH" dirty="0"/>
              <a:t>Select Start Date data</a:t>
            </a:r>
          </a:p>
          <a:p>
            <a:pPr marL="342900" indent="-342900">
              <a:buAutoNum type="arabicPeriod"/>
            </a:pPr>
            <a:r>
              <a:rPr lang="en-PH" dirty="0"/>
              <a:t>Got to Insert &gt; Charts &gt; Stacked Bar chart</a:t>
            </a:r>
          </a:p>
          <a:p>
            <a:pPr marL="342900" indent="-342900">
              <a:buAutoNum type="arabicPeriod"/>
            </a:pPr>
            <a:r>
              <a:rPr lang="en-PH" dirty="0"/>
              <a:t>Click the added chart. Go to Chart Design &gt; Select Data</a:t>
            </a:r>
          </a:p>
          <a:p>
            <a:pPr marL="342900" indent="-342900">
              <a:buAutoNum type="arabicPeriod"/>
            </a:pPr>
            <a:r>
              <a:rPr lang="en-PH" dirty="0"/>
              <a:t>In the Legend Entries click Add</a:t>
            </a:r>
          </a:p>
          <a:p>
            <a:pPr marL="342900" indent="-342900">
              <a:buAutoNum type="arabicPeriod"/>
            </a:pPr>
            <a:r>
              <a:rPr lang="en-PH" dirty="0"/>
              <a:t>For Series name, enter Days.</a:t>
            </a:r>
          </a:p>
          <a:p>
            <a:pPr marL="342900" indent="-342900">
              <a:buAutoNum type="arabicPeriod"/>
            </a:pPr>
            <a:r>
              <a:rPr lang="en-PH" dirty="0"/>
              <a:t>For the Series Value, select the range for Number of Days. Click OK</a:t>
            </a:r>
          </a:p>
          <a:p>
            <a:pPr marL="342900" indent="-342900">
              <a:buAutoNum type="arabicPeriod"/>
            </a:pPr>
            <a:r>
              <a:rPr lang="en-PH" dirty="0"/>
              <a:t>To Change the Category, click the Edit button in the Horizontal Axis Label.</a:t>
            </a:r>
          </a:p>
          <a:p>
            <a:pPr marL="342900" indent="-342900">
              <a:buAutoNum type="arabicPeriod"/>
            </a:pPr>
            <a:r>
              <a:rPr lang="en-PH" dirty="0"/>
              <a:t>Select the Range for Activity. Click OK</a:t>
            </a:r>
          </a:p>
          <a:p>
            <a:pPr marL="342900" indent="-342900">
              <a:buAutoNum type="arabicPeriod"/>
            </a:pPr>
            <a:r>
              <a:rPr lang="en-PH" dirty="0"/>
              <a:t>Right click the Y-Axis name and select Format Axis.</a:t>
            </a:r>
          </a:p>
          <a:p>
            <a:pPr marL="342900" indent="-342900">
              <a:buAutoNum type="arabicPeriod"/>
            </a:pPr>
            <a:r>
              <a:rPr lang="en-PH" dirty="0"/>
              <a:t>In the Axis options tab, check Categories in reverse order</a:t>
            </a:r>
          </a:p>
          <a:p>
            <a:pPr marL="342900" indent="-342900">
              <a:buAutoNum type="arabicPeriod"/>
            </a:pPr>
            <a:r>
              <a:rPr lang="en-PH" dirty="0"/>
              <a:t>Go back to your table, select the first date and get the integer value. Copy it.</a:t>
            </a:r>
          </a:p>
          <a:p>
            <a:pPr marL="342900" indent="-342900">
              <a:buAutoNum type="arabicPeriod"/>
            </a:pPr>
            <a:r>
              <a:rPr lang="en-PH" dirty="0"/>
              <a:t>Right click the X-Axis, click Format Axis</a:t>
            </a:r>
          </a:p>
          <a:p>
            <a:pPr marL="342900" indent="-342900">
              <a:buAutoNum type="arabicPeriod"/>
            </a:pPr>
            <a:r>
              <a:rPr lang="en-PH" dirty="0"/>
              <a:t>In the Axis options, set the minimum to the start date using the integer value of the date</a:t>
            </a:r>
          </a:p>
          <a:p>
            <a:pPr marL="342900" indent="-342900">
              <a:buAutoNum type="arabicPeriod"/>
            </a:pPr>
            <a:r>
              <a:rPr lang="en-PH" dirty="0"/>
              <a:t>Right click the start date bar, and click Format Data Series.</a:t>
            </a:r>
          </a:p>
          <a:p>
            <a:pPr marL="342900" indent="-342900">
              <a:buAutoNum type="arabicPeriod"/>
            </a:pPr>
            <a:r>
              <a:rPr lang="en-PH" dirty="0"/>
              <a:t>You can set the Fill and Line to No Fill and No Line</a:t>
            </a:r>
          </a:p>
          <a:p>
            <a:pPr marL="342900" indent="-342900">
              <a:buAutoNum type="arabicPeriod"/>
            </a:pPr>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48</a:t>
            </a:fld>
            <a:endParaRPr lang="en-PH"/>
          </a:p>
        </p:txBody>
      </p:sp>
    </p:spTree>
    <p:extLst>
      <p:ext uri="{BB962C8B-B14F-4D97-AF65-F5344CB8AC3E}">
        <p14:creationId xmlns:p14="http://schemas.microsoft.com/office/powerpoint/2010/main" val="187062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Demo on Scenario Manager</a:t>
            </a:r>
          </a:p>
        </p:txBody>
      </p:sp>
      <p:sp>
        <p:nvSpPr>
          <p:cNvPr id="4" name="Slide Number Placeholder 3"/>
          <p:cNvSpPr>
            <a:spLocks noGrp="1"/>
          </p:cNvSpPr>
          <p:nvPr>
            <p:ph type="sldNum" sz="quarter" idx="5"/>
          </p:nvPr>
        </p:nvSpPr>
        <p:spPr/>
        <p:txBody>
          <a:bodyPr/>
          <a:lstStyle/>
          <a:p>
            <a:fld id="{D3F28A1F-3E69-47E5-AE93-E7F2155A242D}" type="slidenum">
              <a:rPr lang="en-US" smtClean="0"/>
              <a:t>12</a:t>
            </a:fld>
            <a:endParaRPr lang="en-US" dirty="0"/>
          </a:p>
        </p:txBody>
      </p:sp>
    </p:spTree>
    <p:extLst>
      <p:ext uri="{BB962C8B-B14F-4D97-AF65-F5344CB8AC3E}">
        <p14:creationId xmlns:p14="http://schemas.microsoft.com/office/powerpoint/2010/main" val="4064354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1 variable - will show the compounding investment using FV function, specifying the investment amount in the column</a:t>
            </a:r>
          </a:p>
          <a:p>
            <a:endParaRPr lang="en-PH" dirty="0"/>
          </a:p>
          <a:p>
            <a:r>
              <a:rPr lang="en-PH" dirty="0"/>
              <a:t>2 variable – will show the investment amount over year and initial investment</a:t>
            </a:r>
          </a:p>
        </p:txBody>
      </p:sp>
      <p:sp>
        <p:nvSpPr>
          <p:cNvPr id="4" name="Slide Number Placeholder 3"/>
          <p:cNvSpPr>
            <a:spLocks noGrp="1"/>
          </p:cNvSpPr>
          <p:nvPr>
            <p:ph type="sldNum" sz="quarter" idx="5"/>
          </p:nvPr>
        </p:nvSpPr>
        <p:spPr/>
        <p:txBody>
          <a:bodyPr/>
          <a:lstStyle/>
          <a:p>
            <a:fld id="{D3F28A1F-3E69-47E5-AE93-E7F2155A242D}" type="slidenum">
              <a:rPr lang="en-US" smtClean="0"/>
              <a:t>14</a:t>
            </a:fld>
            <a:endParaRPr lang="en-US" dirty="0"/>
          </a:p>
        </p:txBody>
      </p:sp>
    </p:spTree>
    <p:extLst>
      <p:ext uri="{BB962C8B-B14F-4D97-AF65-F5344CB8AC3E}">
        <p14:creationId xmlns:p14="http://schemas.microsoft.com/office/powerpoint/2010/main" val="2290430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0" i="1" dirty="0">
                <a:solidFill>
                  <a:srgbClr val="000000"/>
                </a:solidFill>
                <a:effectLst/>
                <a:latin typeface="Open Sans" panose="020B0606030504020204" pitchFamily="34" charset="0"/>
              </a:rPr>
              <a:t>Problem: </a:t>
            </a:r>
            <a:r>
              <a:rPr lang="en-PH" dirty="0"/>
              <a:t>Example: </a:t>
            </a:r>
            <a:r>
              <a:rPr lang="en-US" b="0" i="0" dirty="0">
                <a:solidFill>
                  <a:srgbClr val="000000"/>
                </a:solidFill>
                <a:effectLst/>
                <a:latin typeface="Open Sans" panose="020B0606030504020204" pitchFamily="34" charset="0"/>
              </a:rPr>
              <a:t>Supposing, you are the owner of a beauty salon and you are planning on providing a new service to your clients. For this, you need to buy a new equipment that costs $10,000, which should be paid by instalments within 12 months.</a:t>
            </a:r>
          </a:p>
          <a:p>
            <a:r>
              <a:rPr lang="en-US" b="0" i="1" dirty="0">
                <a:solidFill>
                  <a:srgbClr val="000000"/>
                </a:solidFill>
                <a:effectLst/>
                <a:latin typeface="Open Sans" panose="020B0606030504020204" pitchFamily="34" charset="0"/>
              </a:rPr>
              <a:t>Goal</a:t>
            </a:r>
            <a:r>
              <a:rPr lang="en-US" b="0" i="0" dirty="0">
                <a:solidFill>
                  <a:srgbClr val="000000"/>
                </a:solidFill>
                <a:effectLst/>
                <a:latin typeface="Open Sans" panose="020B0606030504020204" pitchFamily="34" charset="0"/>
              </a:rPr>
              <a:t>: Calculate the minimal cost per service that will let you pay for the new equipment within the specified timeframe.</a:t>
            </a:r>
            <a:endParaRPr lang="en-PH" dirty="0"/>
          </a:p>
        </p:txBody>
      </p:sp>
      <p:sp>
        <p:nvSpPr>
          <p:cNvPr id="4" name="Slide Number Placeholder 3"/>
          <p:cNvSpPr>
            <a:spLocks noGrp="1"/>
          </p:cNvSpPr>
          <p:nvPr>
            <p:ph type="sldNum" sz="quarter" idx="5"/>
          </p:nvPr>
        </p:nvSpPr>
        <p:spPr/>
        <p:txBody>
          <a:bodyPr/>
          <a:lstStyle/>
          <a:p>
            <a:fld id="{D3F28A1F-3E69-47E5-AE93-E7F2155A242D}" type="slidenum">
              <a:rPr lang="en-US" smtClean="0"/>
              <a:t>16</a:t>
            </a:fld>
            <a:endParaRPr lang="en-US" dirty="0"/>
          </a:p>
        </p:txBody>
      </p:sp>
    </p:spTree>
    <p:extLst>
      <p:ext uri="{BB962C8B-B14F-4D97-AF65-F5344CB8AC3E}">
        <p14:creationId xmlns:p14="http://schemas.microsoft.com/office/powerpoint/2010/main" val="1443316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D3F28A1F-3E69-47E5-AE93-E7F2155A242D}" type="slidenum">
              <a:rPr lang="en-US" smtClean="0"/>
              <a:t>18</a:t>
            </a:fld>
            <a:endParaRPr lang="en-US" dirty="0"/>
          </a:p>
        </p:txBody>
      </p:sp>
    </p:spTree>
    <p:extLst>
      <p:ext uri="{BB962C8B-B14F-4D97-AF65-F5344CB8AC3E}">
        <p14:creationId xmlns:p14="http://schemas.microsoft.com/office/powerpoint/2010/main" val="4042423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22</a:t>
            </a:fld>
            <a:endParaRPr lang="en-PH"/>
          </a:p>
        </p:txBody>
      </p:sp>
    </p:spTree>
    <p:extLst>
      <p:ext uri="{BB962C8B-B14F-4D97-AF65-F5344CB8AC3E}">
        <p14:creationId xmlns:p14="http://schemas.microsoft.com/office/powerpoint/2010/main" val="339813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23</a:t>
            </a:fld>
            <a:endParaRPr lang="en-PH"/>
          </a:p>
        </p:txBody>
      </p:sp>
    </p:spTree>
    <p:extLst>
      <p:ext uri="{BB962C8B-B14F-4D97-AF65-F5344CB8AC3E}">
        <p14:creationId xmlns:p14="http://schemas.microsoft.com/office/powerpoint/2010/main" val="3400340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3EBA5BD7-F043-4D1B-AA17-CD412FC534DE}" type="slidenum">
              <a:rPr lang="en-PH" smtClean="0"/>
              <a:t>28</a:t>
            </a:fld>
            <a:endParaRPr lang="en-PH"/>
          </a:p>
        </p:txBody>
      </p:sp>
    </p:spTree>
    <p:extLst>
      <p:ext uri="{BB962C8B-B14F-4D97-AF65-F5344CB8AC3E}">
        <p14:creationId xmlns:p14="http://schemas.microsoft.com/office/powerpoint/2010/main" val="814871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pic>
        <p:nvPicPr>
          <p:cNvPr id="6" name="Picture 5">
            <a:extLst>
              <a:ext uri="{FF2B5EF4-FFF2-40B4-BE49-F238E27FC236}">
                <a16:creationId xmlns:a16="http://schemas.microsoft.com/office/drawing/2014/main" id="{FD1A4018-ADAB-4B44-96CD-C6A9C0C27C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pic>
        <p:nvPicPr>
          <p:cNvPr id="8" name="Picture 7">
            <a:extLst>
              <a:ext uri="{FF2B5EF4-FFF2-40B4-BE49-F238E27FC236}">
                <a16:creationId xmlns:a16="http://schemas.microsoft.com/office/drawing/2014/main" id="{8CD0D3DA-F42B-41A3-AE26-7E2C25B2E3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pic>
        <p:nvPicPr>
          <p:cNvPr id="4" name="Picture 3">
            <a:extLst>
              <a:ext uri="{FF2B5EF4-FFF2-40B4-BE49-F238E27FC236}">
                <a16:creationId xmlns:a16="http://schemas.microsoft.com/office/drawing/2014/main" id="{F02BF730-C08B-477D-81FA-EC302FA89B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pic>
        <p:nvPicPr>
          <p:cNvPr id="3" name="Picture 2">
            <a:extLst>
              <a:ext uri="{FF2B5EF4-FFF2-40B4-BE49-F238E27FC236}">
                <a16:creationId xmlns:a16="http://schemas.microsoft.com/office/drawing/2014/main" id="{AF6C8E82-27F9-4458-BC66-242CBE8A3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pic>
        <p:nvPicPr>
          <p:cNvPr id="6" name="Picture 5">
            <a:extLst>
              <a:ext uri="{FF2B5EF4-FFF2-40B4-BE49-F238E27FC236}">
                <a16:creationId xmlns:a16="http://schemas.microsoft.com/office/drawing/2014/main" id="{4F2D4191-53E6-4BEF-92A8-A27B011F6C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pic>
        <p:nvPicPr>
          <p:cNvPr id="6" name="Picture 5">
            <a:extLst>
              <a:ext uri="{FF2B5EF4-FFF2-40B4-BE49-F238E27FC236}">
                <a16:creationId xmlns:a16="http://schemas.microsoft.com/office/drawing/2014/main" id="{FDE5A513-4852-409C-8C5B-2D624D3D4B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pic>
        <p:nvPicPr>
          <p:cNvPr id="5" name="Picture 4">
            <a:extLst>
              <a:ext uri="{FF2B5EF4-FFF2-40B4-BE49-F238E27FC236}">
                <a16:creationId xmlns:a16="http://schemas.microsoft.com/office/drawing/2014/main" id="{3787BE9E-6FA5-4BE1-9F91-8ACC0411DA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pic>
        <p:nvPicPr>
          <p:cNvPr id="6" name="Picture 5">
            <a:extLst>
              <a:ext uri="{FF2B5EF4-FFF2-40B4-BE49-F238E27FC236}">
                <a16:creationId xmlns:a16="http://schemas.microsoft.com/office/drawing/2014/main" id="{35F65B87-EC96-4869-A105-3976626760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pic>
        <p:nvPicPr>
          <p:cNvPr id="7" name="Picture 6">
            <a:extLst>
              <a:ext uri="{FF2B5EF4-FFF2-40B4-BE49-F238E27FC236}">
                <a16:creationId xmlns:a16="http://schemas.microsoft.com/office/drawing/2014/main" id="{DB9E4EFD-9052-46D2-9C00-5D9991AC45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pic>
        <p:nvPicPr>
          <p:cNvPr id="5" name="Picture 4">
            <a:extLst>
              <a:ext uri="{FF2B5EF4-FFF2-40B4-BE49-F238E27FC236}">
                <a16:creationId xmlns:a16="http://schemas.microsoft.com/office/drawing/2014/main" id="{6917C00F-C806-4C5C-BAEF-C0BE43CC9B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pic>
        <p:nvPicPr>
          <p:cNvPr id="7" name="Picture 6">
            <a:extLst>
              <a:ext uri="{FF2B5EF4-FFF2-40B4-BE49-F238E27FC236}">
                <a16:creationId xmlns:a16="http://schemas.microsoft.com/office/drawing/2014/main" id="{2E251597-2655-413E-8211-1E32379AE8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pic>
        <p:nvPicPr>
          <p:cNvPr id="5" name="Picture 4">
            <a:extLst>
              <a:ext uri="{FF2B5EF4-FFF2-40B4-BE49-F238E27FC236}">
                <a16:creationId xmlns:a16="http://schemas.microsoft.com/office/drawing/2014/main" id="{B91DAD31-E528-4AB5-B5A3-BA7A5D402D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0157" y="136525"/>
            <a:ext cx="648468" cy="250506"/>
          </a:xfrm>
          <a:prstGeom prst="rect">
            <a:avLst/>
          </a:prstGeom>
        </p:spPr>
      </p:pic>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6.emf"/><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image" Target="../media/image55.gif"/><Relationship Id="rId7" Type="http://schemas.openxmlformats.org/officeDocument/2006/relationships/image" Target="../media/image59.gi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8.gif"/><Relationship Id="rId5" Type="http://schemas.openxmlformats.org/officeDocument/2006/relationships/image" Target="../media/image57.gif"/><Relationship Id="rId4" Type="http://schemas.openxmlformats.org/officeDocument/2006/relationships/image" Target="../media/image56.gif"/></Relationships>
</file>

<file path=ppt/slides/_rels/slide44.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www.oist.jp/news-center/photos/graduate-students-throwing-caps-graduation-ceremony-2018" TargetMode="Externa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a:extLst>
              <a:ext uri="{FF2B5EF4-FFF2-40B4-BE49-F238E27FC236}">
                <a16:creationId xmlns:a16="http://schemas.microsoft.com/office/drawing/2014/main" id="{AE2FE2E9-1D1E-404B-A659-DD19B5D66B5B}"/>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r="28644" b="323"/>
          <a:stretch/>
        </p:blipFill>
        <p:spPr>
          <a:xfrm>
            <a:off x="0" y="0"/>
            <a:ext cx="7477125" cy="6858000"/>
          </a:xfrm>
        </p:spPr>
      </p:pic>
      <p:sp>
        <p:nvSpPr>
          <p:cNvPr id="4" name="Title 3">
            <a:extLst>
              <a:ext uri="{FF2B5EF4-FFF2-40B4-BE49-F238E27FC236}">
                <a16:creationId xmlns:a16="http://schemas.microsoft.com/office/drawing/2014/main" id="{E10C5037-DA4A-44E2-A9FB-84B1498768A7}"/>
              </a:ext>
            </a:extLst>
          </p:cNvPr>
          <p:cNvSpPr>
            <a:spLocks noGrp="1"/>
          </p:cNvSpPr>
          <p:nvPr>
            <p:ph type="title"/>
          </p:nvPr>
        </p:nvSpPr>
        <p:spPr/>
        <p:txBody>
          <a:bodyPr/>
          <a:lstStyle/>
          <a:p>
            <a:r>
              <a:rPr lang="en-US" dirty="0"/>
              <a:t>MS Excel</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nvPr>
        </p:nvSpPr>
        <p:spPr/>
        <p:txBody>
          <a:bodyPr>
            <a:normAutofit/>
          </a:bodyPr>
          <a:lstStyle/>
          <a:p>
            <a:r>
              <a:rPr lang="en-US" sz="2200" dirty="0"/>
              <a:t>Advance Course</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nvPr>
        </p:nvSpPr>
        <p:spPr/>
        <p:txBody>
          <a:bodyPr/>
          <a:lstStyle/>
          <a:p>
            <a:r>
              <a:rPr lang="en-US" dirty="0"/>
              <a:t>PAGE </a:t>
            </a:r>
            <a:fld id="{4A9B5881-4007-4345-955A-79C2656F0C49}" type="slidenum">
              <a:rPr lang="en-US" smtClean="0"/>
              <a:pPr/>
              <a:t>1</a:t>
            </a:fld>
            <a:endParaRPr lang="en-US" dirty="0"/>
          </a:p>
        </p:txBody>
      </p:sp>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0103-BC22-4FAE-8B06-6257371314A1}"/>
              </a:ext>
            </a:extLst>
          </p:cNvPr>
          <p:cNvSpPr>
            <a:spLocks noGrp="1"/>
          </p:cNvSpPr>
          <p:nvPr>
            <p:ph type="title"/>
          </p:nvPr>
        </p:nvSpPr>
        <p:spPr>
          <a:xfrm>
            <a:off x="839569" y="646043"/>
            <a:ext cx="9538252" cy="838116"/>
          </a:xfrm>
        </p:spPr>
        <p:txBody>
          <a:bodyPr/>
          <a:lstStyle/>
          <a:p>
            <a:r>
              <a:rPr lang="en-PH" dirty="0"/>
              <a:t>Enabling Data Analysis </a:t>
            </a:r>
            <a:r>
              <a:rPr lang="en-PH" dirty="0" err="1"/>
              <a:t>ToolPak</a:t>
            </a:r>
            <a:endParaRPr lang="en-PH" dirty="0"/>
          </a:p>
        </p:txBody>
      </p:sp>
      <p:pic>
        <p:nvPicPr>
          <p:cNvPr id="5" name="Content Placeholder 4">
            <a:extLst>
              <a:ext uri="{FF2B5EF4-FFF2-40B4-BE49-F238E27FC236}">
                <a16:creationId xmlns:a16="http://schemas.microsoft.com/office/drawing/2014/main" id="{8DC26FF0-ECD8-4653-9E9C-A40DB79C1C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569" y="1690689"/>
            <a:ext cx="9072855" cy="4875165"/>
          </a:xfrm>
        </p:spPr>
      </p:pic>
      <p:sp>
        <p:nvSpPr>
          <p:cNvPr id="6" name="TextBox 5">
            <a:extLst>
              <a:ext uri="{FF2B5EF4-FFF2-40B4-BE49-F238E27FC236}">
                <a16:creationId xmlns:a16="http://schemas.microsoft.com/office/drawing/2014/main" id="{0FA45DB8-CC44-4A51-81A4-1D2F2EC29A9E}"/>
              </a:ext>
            </a:extLst>
          </p:cNvPr>
          <p:cNvSpPr txBox="1"/>
          <p:nvPr/>
        </p:nvSpPr>
        <p:spPr>
          <a:xfrm>
            <a:off x="8400256" y="3140969"/>
            <a:ext cx="3528392" cy="2554545"/>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en-PH" sz="3200" dirty="0"/>
              <a:t>Go To File</a:t>
            </a:r>
          </a:p>
          <a:p>
            <a:pPr marL="285750" indent="-285750">
              <a:buFont typeface="Arial" panose="020B0604020202020204" pitchFamily="34" charset="0"/>
              <a:buChar char="•"/>
            </a:pPr>
            <a:r>
              <a:rPr lang="en-PH" sz="3200" dirty="0"/>
              <a:t>Options</a:t>
            </a:r>
          </a:p>
          <a:p>
            <a:pPr marL="285750" indent="-285750">
              <a:buFont typeface="Arial" panose="020B0604020202020204" pitchFamily="34" charset="0"/>
              <a:buChar char="•"/>
            </a:pPr>
            <a:r>
              <a:rPr lang="en-PH" sz="3200" dirty="0"/>
              <a:t>Add-Ins</a:t>
            </a:r>
          </a:p>
          <a:p>
            <a:pPr marL="285750" indent="-285750">
              <a:buFont typeface="Arial" panose="020B0604020202020204" pitchFamily="34" charset="0"/>
              <a:buChar char="•"/>
            </a:pPr>
            <a:r>
              <a:rPr lang="en-PH" sz="3200" dirty="0"/>
              <a:t>Select Analytics </a:t>
            </a:r>
            <a:r>
              <a:rPr lang="en-PH" sz="3200" dirty="0" err="1"/>
              <a:t>ToolPak</a:t>
            </a:r>
            <a:endParaRPr lang="en-PH" dirty="0"/>
          </a:p>
        </p:txBody>
      </p:sp>
    </p:spTree>
    <p:extLst>
      <p:ext uri="{BB962C8B-B14F-4D97-AF65-F5344CB8AC3E}">
        <p14:creationId xmlns:p14="http://schemas.microsoft.com/office/powerpoint/2010/main" val="29726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A5014-91BF-4E77-962F-FDBE9E88E6F8}"/>
              </a:ext>
            </a:extLst>
          </p:cNvPr>
          <p:cNvSpPr>
            <a:spLocks noGrp="1"/>
          </p:cNvSpPr>
          <p:nvPr>
            <p:ph type="title"/>
          </p:nvPr>
        </p:nvSpPr>
        <p:spPr/>
        <p:txBody>
          <a:bodyPr/>
          <a:lstStyle/>
          <a:p>
            <a:r>
              <a:rPr lang="en-PH" dirty="0"/>
              <a:t>What-if Analysis</a:t>
            </a:r>
          </a:p>
        </p:txBody>
      </p:sp>
      <p:pic>
        <p:nvPicPr>
          <p:cNvPr id="4" name="Content Placeholder 3">
            <a:extLst>
              <a:ext uri="{FF2B5EF4-FFF2-40B4-BE49-F238E27FC236}">
                <a16:creationId xmlns:a16="http://schemas.microsoft.com/office/drawing/2014/main" id="{F975F85F-A290-4730-B695-B157D4C46FFC}"/>
              </a:ext>
            </a:extLst>
          </p:cNvPr>
          <p:cNvPicPr>
            <a:picLocks noGrp="1" noChangeAspect="1"/>
          </p:cNvPicPr>
          <p:nvPr>
            <p:ph idx="1"/>
          </p:nvPr>
        </p:nvPicPr>
        <p:blipFill>
          <a:blip r:embed="rId3"/>
          <a:stretch>
            <a:fillRect/>
          </a:stretch>
        </p:blipFill>
        <p:spPr>
          <a:xfrm>
            <a:off x="643518" y="1631194"/>
            <a:ext cx="2618822" cy="2458391"/>
          </a:xfrm>
          <a:prstGeom prst="rect">
            <a:avLst/>
          </a:prstGeom>
        </p:spPr>
      </p:pic>
      <p:pic>
        <p:nvPicPr>
          <p:cNvPr id="5" name="Picture 4">
            <a:extLst>
              <a:ext uri="{FF2B5EF4-FFF2-40B4-BE49-F238E27FC236}">
                <a16:creationId xmlns:a16="http://schemas.microsoft.com/office/drawing/2014/main" id="{78D835EA-59B4-4367-9420-19C1299E61C2}"/>
              </a:ext>
            </a:extLst>
          </p:cNvPr>
          <p:cNvPicPr>
            <a:picLocks noChangeAspect="1"/>
          </p:cNvPicPr>
          <p:nvPr/>
        </p:nvPicPr>
        <p:blipFill>
          <a:blip r:embed="rId4"/>
          <a:stretch>
            <a:fillRect/>
          </a:stretch>
        </p:blipFill>
        <p:spPr>
          <a:xfrm>
            <a:off x="622712" y="4456563"/>
            <a:ext cx="2618822" cy="1798177"/>
          </a:xfrm>
          <a:prstGeom prst="rect">
            <a:avLst/>
          </a:prstGeom>
        </p:spPr>
      </p:pic>
      <p:pic>
        <p:nvPicPr>
          <p:cNvPr id="6" name="Picture 5">
            <a:extLst>
              <a:ext uri="{FF2B5EF4-FFF2-40B4-BE49-F238E27FC236}">
                <a16:creationId xmlns:a16="http://schemas.microsoft.com/office/drawing/2014/main" id="{7B0341CF-A921-486C-9F69-EB436C6611D0}"/>
              </a:ext>
            </a:extLst>
          </p:cNvPr>
          <p:cNvPicPr>
            <a:picLocks noChangeAspect="1"/>
          </p:cNvPicPr>
          <p:nvPr/>
        </p:nvPicPr>
        <p:blipFill>
          <a:blip r:embed="rId5"/>
          <a:stretch>
            <a:fillRect/>
          </a:stretch>
        </p:blipFill>
        <p:spPr>
          <a:xfrm>
            <a:off x="3523001" y="1613500"/>
            <a:ext cx="2827875" cy="1599477"/>
          </a:xfrm>
          <a:prstGeom prst="rect">
            <a:avLst/>
          </a:prstGeom>
        </p:spPr>
      </p:pic>
      <p:pic>
        <p:nvPicPr>
          <p:cNvPr id="7" name="Picture 6">
            <a:extLst>
              <a:ext uri="{FF2B5EF4-FFF2-40B4-BE49-F238E27FC236}">
                <a16:creationId xmlns:a16="http://schemas.microsoft.com/office/drawing/2014/main" id="{55B4FCBA-9630-4A83-BDC5-0CE6383F3665}"/>
              </a:ext>
            </a:extLst>
          </p:cNvPr>
          <p:cNvPicPr>
            <a:picLocks noChangeAspect="1"/>
          </p:cNvPicPr>
          <p:nvPr/>
        </p:nvPicPr>
        <p:blipFill>
          <a:blip r:embed="rId6"/>
          <a:stretch>
            <a:fillRect/>
          </a:stretch>
        </p:blipFill>
        <p:spPr>
          <a:xfrm>
            <a:off x="6746421" y="1631194"/>
            <a:ext cx="4366482" cy="4571874"/>
          </a:xfrm>
          <a:prstGeom prst="rect">
            <a:avLst/>
          </a:prstGeom>
        </p:spPr>
      </p:pic>
      <p:sp>
        <p:nvSpPr>
          <p:cNvPr id="8" name="TextBox 7">
            <a:extLst>
              <a:ext uri="{FF2B5EF4-FFF2-40B4-BE49-F238E27FC236}">
                <a16:creationId xmlns:a16="http://schemas.microsoft.com/office/drawing/2014/main" id="{8AF8C10A-5514-44AB-8B06-B2A5A7AEA831}"/>
              </a:ext>
            </a:extLst>
          </p:cNvPr>
          <p:cNvSpPr txBox="1"/>
          <p:nvPr/>
        </p:nvSpPr>
        <p:spPr>
          <a:xfrm>
            <a:off x="609389" y="3970710"/>
            <a:ext cx="2854972" cy="461665"/>
          </a:xfrm>
          <a:prstGeom prst="rect">
            <a:avLst/>
          </a:prstGeom>
          <a:noFill/>
        </p:spPr>
        <p:txBody>
          <a:bodyPr wrap="square" rtlCol="0">
            <a:spAutoFit/>
          </a:bodyPr>
          <a:lstStyle/>
          <a:p>
            <a:r>
              <a:rPr lang="en-PH" sz="2400" b="1" dirty="0">
                <a:solidFill>
                  <a:schemeClr val="bg1"/>
                </a:solidFill>
              </a:rPr>
              <a:t>Scenario Manager</a:t>
            </a:r>
          </a:p>
        </p:txBody>
      </p:sp>
      <p:sp>
        <p:nvSpPr>
          <p:cNvPr id="9" name="TextBox 8">
            <a:extLst>
              <a:ext uri="{FF2B5EF4-FFF2-40B4-BE49-F238E27FC236}">
                <a16:creationId xmlns:a16="http://schemas.microsoft.com/office/drawing/2014/main" id="{45C28C8B-BEA1-4D47-831A-1B34653FBB20}"/>
              </a:ext>
            </a:extLst>
          </p:cNvPr>
          <p:cNvSpPr txBox="1"/>
          <p:nvPr/>
        </p:nvSpPr>
        <p:spPr>
          <a:xfrm>
            <a:off x="525443" y="6198268"/>
            <a:ext cx="2854972" cy="461665"/>
          </a:xfrm>
          <a:prstGeom prst="rect">
            <a:avLst/>
          </a:prstGeom>
          <a:noFill/>
        </p:spPr>
        <p:txBody>
          <a:bodyPr wrap="square" rtlCol="0">
            <a:spAutoFit/>
          </a:bodyPr>
          <a:lstStyle/>
          <a:p>
            <a:r>
              <a:rPr lang="en-PH" sz="2400" b="1" dirty="0">
                <a:solidFill>
                  <a:schemeClr val="bg1"/>
                </a:solidFill>
              </a:rPr>
              <a:t>Goal Seek</a:t>
            </a:r>
          </a:p>
        </p:txBody>
      </p:sp>
      <p:sp>
        <p:nvSpPr>
          <p:cNvPr id="10" name="TextBox 9">
            <a:extLst>
              <a:ext uri="{FF2B5EF4-FFF2-40B4-BE49-F238E27FC236}">
                <a16:creationId xmlns:a16="http://schemas.microsoft.com/office/drawing/2014/main" id="{C69B3B7A-E117-4DEE-B083-A86E65A6CB64}"/>
              </a:ext>
            </a:extLst>
          </p:cNvPr>
          <p:cNvSpPr txBox="1"/>
          <p:nvPr/>
        </p:nvSpPr>
        <p:spPr>
          <a:xfrm>
            <a:off x="3428192" y="3228040"/>
            <a:ext cx="2854972" cy="461665"/>
          </a:xfrm>
          <a:prstGeom prst="rect">
            <a:avLst/>
          </a:prstGeom>
          <a:noFill/>
        </p:spPr>
        <p:txBody>
          <a:bodyPr wrap="square" rtlCol="0">
            <a:spAutoFit/>
          </a:bodyPr>
          <a:lstStyle/>
          <a:p>
            <a:r>
              <a:rPr lang="en-PH" sz="2400" b="1" dirty="0">
                <a:solidFill>
                  <a:schemeClr val="bg1"/>
                </a:solidFill>
              </a:rPr>
              <a:t>Data Table</a:t>
            </a:r>
          </a:p>
        </p:txBody>
      </p:sp>
      <p:sp>
        <p:nvSpPr>
          <p:cNvPr id="11" name="TextBox 10">
            <a:extLst>
              <a:ext uri="{FF2B5EF4-FFF2-40B4-BE49-F238E27FC236}">
                <a16:creationId xmlns:a16="http://schemas.microsoft.com/office/drawing/2014/main" id="{1576B47E-5FC6-4E52-A70B-1F447B251C3A}"/>
              </a:ext>
            </a:extLst>
          </p:cNvPr>
          <p:cNvSpPr txBox="1"/>
          <p:nvPr/>
        </p:nvSpPr>
        <p:spPr>
          <a:xfrm>
            <a:off x="6746421" y="6254740"/>
            <a:ext cx="2854972" cy="461665"/>
          </a:xfrm>
          <a:prstGeom prst="rect">
            <a:avLst/>
          </a:prstGeom>
          <a:noFill/>
        </p:spPr>
        <p:txBody>
          <a:bodyPr wrap="square" rtlCol="0">
            <a:spAutoFit/>
          </a:bodyPr>
          <a:lstStyle/>
          <a:p>
            <a:r>
              <a:rPr lang="en-PH" sz="2400" b="1" dirty="0">
                <a:solidFill>
                  <a:schemeClr val="bg1"/>
                </a:solidFill>
              </a:rPr>
              <a:t>Solver</a:t>
            </a:r>
          </a:p>
        </p:txBody>
      </p:sp>
    </p:spTree>
    <p:extLst>
      <p:ext uri="{BB962C8B-B14F-4D97-AF65-F5344CB8AC3E}">
        <p14:creationId xmlns:p14="http://schemas.microsoft.com/office/powerpoint/2010/main" val="17011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8F2F7-C04D-4107-8EBB-F006F2CC29D5}"/>
              </a:ext>
            </a:extLst>
          </p:cNvPr>
          <p:cNvSpPr>
            <a:spLocks noGrp="1"/>
          </p:cNvSpPr>
          <p:nvPr>
            <p:ph type="title"/>
          </p:nvPr>
        </p:nvSpPr>
        <p:spPr/>
        <p:txBody>
          <a:bodyPr/>
          <a:lstStyle/>
          <a:p>
            <a:r>
              <a:rPr lang="en-PH" dirty="0"/>
              <a:t>Using Scenario Manager</a:t>
            </a:r>
          </a:p>
        </p:txBody>
      </p:sp>
      <p:sp>
        <p:nvSpPr>
          <p:cNvPr id="3" name="Content Placeholder 2">
            <a:extLst>
              <a:ext uri="{FF2B5EF4-FFF2-40B4-BE49-F238E27FC236}">
                <a16:creationId xmlns:a16="http://schemas.microsoft.com/office/drawing/2014/main" id="{7973F026-3DF1-4BC1-B38E-8F5355C76E77}"/>
              </a:ext>
            </a:extLst>
          </p:cNvPr>
          <p:cNvSpPr>
            <a:spLocks noGrp="1"/>
          </p:cNvSpPr>
          <p:nvPr>
            <p:ph idx="1"/>
          </p:nvPr>
        </p:nvSpPr>
        <p:spPr/>
        <p:txBody>
          <a:bodyPr/>
          <a:lstStyle/>
          <a:p>
            <a:r>
              <a:rPr lang="en-US" dirty="0"/>
              <a:t>Allows you to get results from different scenarios. </a:t>
            </a:r>
          </a:p>
          <a:p>
            <a:r>
              <a:rPr lang="en-US" dirty="0"/>
              <a:t>You can create different groups of values on a worksheet and then switch to any of these new scenarios to view different results.</a:t>
            </a:r>
            <a:endParaRPr lang="en-PH" dirty="0"/>
          </a:p>
        </p:txBody>
      </p:sp>
      <p:pic>
        <p:nvPicPr>
          <p:cNvPr id="5" name="Picture 4">
            <a:extLst>
              <a:ext uri="{FF2B5EF4-FFF2-40B4-BE49-F238E27FC236}">
                <a16:creationId xmlns:a16="http://schemas.microsoft.com/office/drawing/2014/main" id="{CA6C875D-5004-46BD-ABF6-EDEB50EFC1C9}"/>
              </a:ext>
            </a:extLst>
          </p:cNvPr>
          <p:cNvPicPr>
            <a:picLocks noChangeAspect="1"/>
          </p:cNvPicPr>
          <p:nvPr/>
        </p:nvPicPr>
        <p:blipFill>
          <a:blip r:embed="rId3"/>
          <a:stretch>
            <a:fillRect/>
          </a:stretch>
        </p:blipFill>
        <p:spPr>
          <a:xfrm>
            <a:off x="6290934" y="2751248"/>
            <a:ext cx="3362325" cy="3495675"/>
          </a:xfrm>
          <a:prstGeom prst="rect">
            <a:avLst/>
          </a:prstGeom>
        </p:spPr>
      </p:pic>
    </p:spTree>
    <p:extLst>
      <p:ext uri="{BB962C8B-B14F-4D97-AF65-F5344CB8AC3E}">
        <p14:creationId xmlns:p14="http://schemas.microsoft.com/office/powerpoint/2010/main" val="47361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010-2353-4862-BD85-2BEADA14CC14}"/>
              </a:ext>
            </a:extLst>
          </p:cNvPr>
          <p:cNvSpPr>
            <a:spLocks noGrp="1"/>
          </p:cNvSpPr>
          <p:nvPr>
            <p:ph type="title"/>
          </p:nvPr>
        </p:nvSpPr>
        <p:spPr/>
        <p:txBody>
          <a:bodyPr/>
          <a:lstStyle/>
          <a:p>
            <a:r>
              <a:rPr lang="en-PH" dirty="0"/>
              <a:t>Using Goal Seek</a:t>
            </a:r>
          </a:p>
        </p:txBody>
      </p:sp>
      <p:sp>
        <p:nvSpPr>
          <p:cNvPr id="3" name="Content Placeholder 2">
            <a:extLst>
              <a:ext uri="{FF2B5EF4-FFF2-40B4-BE49-F238E27FC236}">
                <a16:creationId xmlns:a16="http://schemas.microsoft.com/office/drawing/2014/main" id="{1989D5AC-DB32-4641-BDCA-0FE967C7BEC4}"/>
              </a:ext>
            </a:extLst>
          </p:cNvPr>
          <p:cNvSpPr>
            <a:spLocks noGrp="1"/>
          </p:cNvSpPr>
          <p:nvPr>
            <p:ph idx="1"/>
          </p:nvPr>
        </p:nvSpPr>
        <p:spPr/>
        <p:txBody>
          <a:bodyPr/>
          <a:lstStyle/>
          <a:p>
            <a:r>
              <a:rPr lang="en-US" dirty="0"/>
              <a:t>If you know the desired number from a formula, but are not sure what the input values are, Goal Seek feature will be able to help you with this problem.</a:t>
            </a:r>
            <a:endParaRPr lang="en-PH" dirty="0"/>
          </a:p>
        </p:txBody>
      </p:sp>
      <p:pic>
        <p:nvPicPr>
          <p:cNvPr id="1026" name="Picture 2" descr="Goal Seek result">
            <a:extLst>
              <a:ext uri="{FF2B5EF4-FFF2-40B4-BE49-F238E27FC236}">
                <a16:creationId xmlns:a16="http://schemas.microsoft.com/office/drawing/2014/main" id="{450D9993-31F0-4EC7-B299-B1F9C11A6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144044"/>
            <a:ext cx="4886325"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31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010-2353-4862-BD85-2BEADA14CC14}"/>
              </a:ext>
            </a:extLst>
          </p:cNvPr>
          <p:cNvSpPr>
            <a:spLocks noGrp="1"/>
          </p:cNvSpPr>
          <p:nvPr>
            <p:ph type="title"/>
          </p:nvPr>
        </p:nvSpPr>
        <p:spPr/>
        <p:txBody>
          <a:bodyPr/>
          <a:lstStyle/>
          <a:p>
            <a:r>
              <a:rPr lang="en-PH" dirty="0"/>
              <a:t>Using Data Table</a:t>
            </a:r>
          </a:p>
        </p:txBody>
      </p:sp>
      <p:sp>
        <p:nvSpPr>
          <p:cNvPr id="3" name="Content Placeholder 2">
            <a:extLst>
              <a:ext uri="{FF2B5EF4-FFF2-40B4-BE49-F238E27FC236}">
                <a16:creationId xmlns:a16="http://schemas.microsoft.com/office/drawing/2014/main" id="{1989D5AC-DB32-4641-BDCA-0FE967C7BEC4}"/>
              </a:ext>
            </a:extLst>
          </p:cNvPr>
          <p:cNvSpPr>
            <a:spLocks noGrp="1"/>
          </p:cNvSpPr>
          <p:nvPr>
            <p:ph idx="1"/>
          </p:nvPr>
        </p:nvSpPr>
        <p:spPr/>
        <p:txBody>
          <a:bodyPr/>
          <a:lstStyle/>
          <a:p>
            <a:r>
              <a:rPr lang="en-US" dirty="0"/>
              <a:t>Allows you to see results for different values for formulas with different inputs.</a:t>
            </a:r>
            <a:endParaRPr lang="en-PH" dirty="0"/>
          </a:p>
        </p:txBody>
      </p:sp>
      <p:pic>
        <p:nvPicPr>
          <p:cNvPr id="5" name="Picture 4">
            <a:extLst>
              <a:ext uri="{FF2B5EF4-FFF2-40B4-BE49-F238E27FC236}">
                <a16:creationId xmlns:a16="http://schemas.microsoft.com/office/drawing/2014/main" id="{C8B82721-D590-41DA-934A-77A1A1C80F73}"/>
              </a:ext>
            </a:extLst>
          </p:cNvPr>
          <p:cNvPicPr>
            <a:picLocks noChangeAspect="1"/>
          </p:cNvPicPr>
          <p:nvPr/>
        </p:nvPicPr>
        <p:blipFill>
          <a:blip r:embed="rId3"/>
          <a:stretch>
            <a:fillRect/>
          </a:stretch>
        </p:blipFill>
        <p:spPr>
          <a:xfrm>
            <a:off x="1090495" y="2695420"/>
            <a:ext cx="6602393" cy="3358172"/>
          </a:xfrm>
          <a:prstGeom prst="rect">
            <a:avLst/>
          </a:prstGeom>
        </p:spPr>
      </p:pic>
    </p:spTree>
    <p:extLst>
      <p:ext uri="{BB962C8B-B14F-4D97-AF65-F5344CB8AC3E}">
        <p14:creationId xmlns:p14="http://schemas.microsoft.com/office/powerpoint/2010/main" val="95883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09331F-DF68-49F2-A1D6-F836AE9C4FE9}"/>
              </a:ext>
            </a:extLst>
          </p:cNvPr>
          <p:cNvSpPr>
            <a:spLocks noGrp="1"/>
          </p:cNvSpPr>
          <p:nvPr>
            <p:ph type="title"/>
          </p:nvPr>
        </p:nvSpPr>
        <p:spPr>
          <a:xfrm>
            <a:off x="838200" y="641855"/>
            <a:ext cx="6273800" cy="772107"/>
          </a:xfrm>
        </p:spPr>
        <p:txBody>
          <a:bodyPr/>
          <a:lstStyle/>
          <a:p>
            <a:r>
              <a:rPr lang="en-PH" dirty="0"/>
              <a:t>Forecast Sheet</a:t>
            </a:r>
          </a:p>
        </p:txBody>
      </p:sp>
      <p:sp>
        <p:nvSpPr>
          <p:cNvPr id="6" name="Content Placeholder 5">
            <a:extLst>
              <a:ext uri="{FF2B5EF4-FFF2-40B4-BE49-F238E27FC236}">
                <a16:creationId xmlns:a16="http://schemas.microsoft.com/office/drawing/2014/main" id="{F4D16974-BB6A-4D26-93E8-F4E065A849C4}"/>
              </a:ext>
            </a:extLst>
          </p:cNvPr>
          <p:cNvSpPr>
            <a:spLocks noGrp="1"/>
          </p:cNvSpPr>
          <p:nvPr>
            <p:ph idx="1"/>
          </p:nvPr>
        </p:nvSpPr>
        <p:spPr>
          <a:xfrm>
            <a:off x="838200" y="1825625"/>
            <a:ext cx="10969487" cy="4351338"/>
          </a:xfrm>
        </p:spPr>
        <p:txBody>
          <a:bodyPr/>
          <a:lstStyle/>
          <a:p>
            <a:r>
              <a:rPr lang="en-PH" dirty="0"/>
              <a:t>Created a forecasting analysis using ETS Algorithm (Exponential Triple Smoothing), which uses the FORECAST.ETS function.</a:t>
            </a:r>
          </a:p>
          <a:p>
            <a:pPr lvl="1"/>
            <a:r>
              <a:rPr lang="en-US" i="1" dirty="0"/>
              <a:t>FORECAST.ETS(</a:t>
            </a:r>
            <a:r>
              <a:rPr lang="en-US" i="1" dirty="0" err="1"/>
              <a:t>target_date</a:t>
            </a:r>
            <a:r>
              <a:rPr lang="en-US" i="1" dirty="0"/>
              <a:t>, values, timeline, [seasonality], [</a:t>
            </a:r>
            <a:r>
              <a:rPr lang="en-US" i="1" dirty="0" err="1"/>
              <a:t>data_completion</a:t>
            </a:r>
            <a:r>
              <a:rPr lang="en-US" i="1" dirty="0"/>
              <a:t>], [aggregation])</a:t>
            </a:r>
          </a:p>
          <a:p>
            <a:r>
              <a:rPr lang="en-US" dirty="0"/>
              <a:t>This forecasting method is best suited for non-linear data models with seasonal or other recurring patterns.</a:t>
            </a:r>
            <a:endParaRPr lang="en-PH" dirty="0"/>
          </a:p>
        </p:txBody>
      </p:sp>
      <p:sp>
        <p:nvSpPr>
          <p:cNvPr id="4" name="Slide Number Placeholder 3">
            <a:extLst>
              <a:ext uri="{FF2B5EF4-FFF2-40B4-BE49-F238E27FC236}">
                <a16:creationId xmlns:a16="http://schemas.microsoft.com/office/drawing/2014/main" id="{2A4667F9-64B7-49A3-A025-1D3063428112}"/>
              </a:ext>
            </a:extLst>
          </p:cNvPr>
          <p:cNvSpPr>
            <a:spLocks noGrp="1"/>
          </p:cNvSpPr>
          <p:nvPr>
            <p:ph type="sldNum" sz="quarter" idx="10"/>
          </p:nvPr>
        </p:nvSpPr>
        <p:spPr/>
        <p:txBody>
          <a:bodyPr/>
          <a:lstStyle/>
          <a:p>
            <a:r>
              <a:rPr lang="en-US"/>
              <a:t>PAGE </a:t>
            </a:r>
            <a:fld id="{4A9B5881-4007-4345-955A-79C2656F0C49}" type="slidenum">
              <a:rPr lang="en-US" smtClean="0"/>
              <a:pPr/>
              <a:t>15</a:t>
            </a:fld>
            <a:endParaRPr lang="en-US" dirty="0"/>
          </a:p>
        </p:txBody>
      </p:sp>
      <p:pic>
        <p:nvPicPr>
          <p:cNvPr id="3" name="Picture 2">
            <a:extLst>
              <a:ext uri="{FF2B5EF4-FFF2-40B4-BE49-F238E27FC236}">
                <a16:creationId xmlns:a16="http://schemas.microsoft.com/office/drawing/2014/main" id="{826E2F35-FF50-449E-BDE7-C8D7BF4D987F}"/>
              </a:ext>
            </a:extLst>
          </p:cNvPr>
          <p:cNvPicPr>
            <a:picLocks noChangeAspect="1"/>
          </p:cNvPicPr>
          <p:nvPr/>
        </p:nvPicPr>
        <p:blipFill>
          <a:blip r:embed="rId2"/>
          <a:stretch>
            <a:fillRect/>
          </a:stretch>
        </p:blipFill>
        <p:spPr>
          <a:xfrm>
            <a:off x="5705060" y="3677756"/>
            <a:ext cx="5411857" cy="2683719"/>
          </a:xfrm>
          <a:prstGeom prst="rect">
            <a:avLst/>
          </a:prstGeom>
        </p:spPr>
      </p:pic>
    </p:spTree>
    <p:extLst>
      <p:ext uri="{BB962C8B-B14F-4D97-AF65-F5344CB8AC3E}">
        <p14:creationId xmlns:p14="http://schemas.microsoft.com/office/powerpoint/2010/main" val="3186812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1010-2353-4862-BD85-2BEADA14CC14}"/>
              </a:ext>
            </a:extLst>
          </p:cNvPr>
          <p:cNvSpPr>
            <a:spLocks noGrp="1"/>
          </p:cNvSpPr>
          <p:nvPr>
            <p:ph type="title"/>
          </p:nvPr>
        </p:nvSpPr>
        <p:spPr/>
        <p:txBody>
          <a:bodyPr/>
          <a:lstStyle/>
          <a:p>
            <a:r>
              <a:rPr lang="en-PH" dirty="0"/>
              <a:t>Using Solver</a:t>
            </a:r>
          </a:p>
        </p:txBody>
      </p:sp>
      <p:sp>
        <p:nvSpPr>
          <p:cNvPr id="3" name="Content Placeholder 2">
            <a:extLst>
              <a:ext uri="{FF2B5EF4-FFF2-40B4-BE49-F238E27FC236}">
                <a16:creationId xmlns:a16="http://schemas.microsoft.com/office/drawing/2014/main" id="{1989D5AC-DB32-4641-BDCA-0FE967C7BEC4}"/>
              </a:ext>
            </a:extLst>
          </p:cNvPr>
          <p:cNvSpPr>
            <a:spLocks noGrp="1"/>
          </p:cNvSpPr>
          <p:nvPr>
            <p:ph idx="1"/>
          </p:nvPr>
        </p:nvSpPr>
        <p:spPr/>
        <p:txBody>
          <a:bodyPr/>
          <a:lstStyle/>
          <a:p>
            <a:r>
              <a:rPr lang="en-US" dirty="0"/>
              <a:t>Finds an optimal value for a formula in once cell called the Objective cell.</a:t>
            </a:r>
          </a:p>
          <a:p>
            <a:r>
              <a:rPr lang="en-US" dirty="0"/>
              <a:t>You can set constraints or limits on the values of other formula cells on a worksheet.</a:t>
            </a:r>
          </a:p>
          <a:p>
            <a:r>
              <a:rPr lang="en-US" dirty="0"/>
              <a:t>Used for linear programming problems or linear optimization problems therefore called linear programming solver. Apart from that, it can handle smooth nonlinear and non-smooth problems. </a:t>
            </a:r>
            <a:endParaRPr lang="en-PH" dirty="0"/>
          </a:p>
        </p:txBody>
      </p:sp>
    </p:spTree>
    <p:extLst>
      <p:ext uri="{BB962C8B-B14F-4D97-AF65-F5344CB8AC3E}">
        <p14:creationId xmlns:p14="http://schemas.microsoft.com/office/powerpoint/2010/main" val="275493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9E96-6F6D-4D10-865F-3387FF779764}"/>
              </a:ext>
            </a:extLst>
          </p:cNvPr>
          <p:cNvSpPr>
            <a:spLocks noGrp="1"/>
          </p:cNvSpPr>
          <p:nvPr>
            <p:ph type="title"/>
          </p:nvPr>
        </p:nvSpPr>
        <p:spPr>
          <a:xfrm>
            <a:off x="838200" y="641855"/>
            <a:ext cx="6273800" cy="772107"/>
          </a:xfrm>
        </p:spPr>
        <p:txBody>
          <a:bodyPr/>
          <a:lstStyle/>
          <a:p>
            <a:r>
              <a:rPr lang="en-PH" dirty="0"/>
              <a:t>Formulating the Model</a:t>
            </a:r>
          </a:p>
        </p:txBody>
      </p:sp>
      <p:sp>
        <p:nvSpPr>
          <p:cNvPr id="3" name="Content Placeholder 2">
            <a:extLst>
              <a:ext uri="{FF2B5EF4-FFF2-40B4-BE49-F238E27FC236}">
                <a16:creationId xmlns:a16="http://schemas.microsoft.com/office/drawing/2014/main" id="{03D4C560-26BF-4E6D-A7A3-D2743CE19245}"/>
              </a:ext>
            </a:extLst>
          </p:cNvPr>
          <p:cNvSpPr>
            <a:spLocks noGrp="1"/>
          </p:cNvSpPr>
          <p:nvPr>
            <p:ph idx="1"/>
          </p:nvPr>
        </p:nvSpPr>
        <p:spPr/>
        <p:txBody>
          <a:bodyPr/>
          <a:lstStyle/>
          <a:p>
            <a:r>
              <a:rPr lang="en-PH" dirty="0"/>
              <a:t>Variable Cells – What decisions are to be made.</a:t>
            </a:r>
          </a:p>
          <a:p>
            <a:r>
              <a:rPr lang="en-PH" dirty="0"/>
              <a:t>Constrained Cells – What are the rules and constraints.</a:t>
            </a:r>
          </a:p>
          <a:p>
            <a:r>
              <a:rPr lang="en-PH" dirty="0"/>
              <a:t>Objective Cell – What is the goal.</a:t>
            </a:r>
          </a:p>
        </p:txBody>
      </p:sp>
      <p:sp>
        <p:nvSpPr>
          <p:cNvPr id="4" name="Slide Number Placeholder 3">
            <a:extLst>
              <a:ext uri="{FF2B5EF4-FFF2-40B4-BE49-F238E27FC236}">
                <a16:creationId xmlns:a16="http://schemas.microsoft.com/office/drawing/2014/main" id="{6E407C6F-6CEB-4C97-9675-A1F6DCA2C0CB}"/>
              </a:ext>
            </a:extLst>
          </p:cNvPr>
          <p:cNvSpPr>
            <a:spLocks noGrp="1"/>
          </p:cNvSpPr>
          <p:nvPr>
            <p:ph type="sldNum" sz="quarter" idx="10"/>
          </p:nvPr>
        </p:nvSpPr>
        <p:spPr/>
        <p:txBody>
          <a:bodyPr/>
          <a:lstStyle/>
          <a:p>
            <a:r>
              <a:rPr lang="en-US"/>
              <a:t>PAGE </a:t>
            </a:r>
            <a:fld id="{4A9B5881-4007-4345-955A-79C2656F0C49}" type="slidenum">
              <a:rPr lang="en-US" smtClean="0"/>
              <a:pPr/>
              <a:t>17</a:t>
            </a:fld>
            <a:endParaRPr lang="en-US" dirty="0"/>
          </a:p>
        </p:txBody>
      </p:sp>
      <p:pic>
        <p:nvPicPr>
          <p:cNvPr id="6" name="Picture 5">
            <a:extLst>
              <a:ext uri="{FF2B5EF4-FFF2-40B4-BE49-F238E27FC236}">
                <a16:creationId xmlns:a16="http://schemas.microsoft.com/office/drawing/2014/main" id="{A82182B3-E96F-4B10-B03C-5FB2D2E2252A}"/>
              </a:ext>
            </a:extLst>
          </p:cNvPr>
          <p:cNvPicPr>
            <a:picLocks noChangeAspect="1"/>
          </p:cNvPicPr>
          <p:nvPr/>
        </p:nvPicPr>
        <p:blipFill>
          <a:blip r:embed="rId2"/>
          <a:stretch>
            <a:fillRect/>
          </a:stretch>
        </p:blipFill>
        <p:spPr>
          <a:xfrm>
            <a:off x="7200531" y="1825625"/>
            <a:ext cx="4011213" cy="3790514"/>
          </a:xfrm>
          <a:prstGeom prst="rect">
            <a:avLst/>
          </a:prstGeom>
        </p:spPr>
      </p:pic>
      <p:sp>
        <p:nvSpPr>
          <p:cNvPr id="10" name="Rectangle 9">
            <a:extLst>
              <a:ext uri="{FF2B5EF4-FFF2-40B4-BE49-F238E27FC236}">
                <a16:creationId xmlns:a16="http://schemas.microsoft.com/office/drawing/2014/main" id="{5CD58589-A797-4497-85E0-FD76B1313B70}"/>
              </a:ext>
            </a:extLst>
          </p:cNvPr>
          <p:cNvSpPr/>
          <p:nvPr/>
        </p:nvSpPr>
        <p:spPr>
          <a:xfrm>
            <a:off x="7364896" y="2584174"/>
            <a:ext cx="3697356" cy="4075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1" name="Rectangle 10">
            <a:extLst>
              <a:ext uri="{FF2B5EF4-FFF2-40B4-BE49-F238E27FC236}">
                <a16:creationId xmlns:a16="http://schemas.microsoft.com/office/drawing/2014/main" id="{B3B6653C-3665-4929-9222-3CEA0DAB6436}"/>
              </a:ext>
            </a:extLst>
          </p:cNvPr>
          <p:cNvSpPr/>
          <p:nvPr/>
        </p:nvSpPr>
        <p:spPr>
          <a:xfrm>
            <a:off x="7357459" y="3068338"/>
            <a:ext cx="2710880" cy="12054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12" name="Rectangle 11">
            <a:extLst>
              <a:ext uri="{FF2B5EF4-FFF2-40B4-BE49-F238E27FC236}">
                <a16:creationId xmlns:a16="http://schemas.microsoft.com/office/drawing/2014/main" id="{9A651A3C-EFE4-4B19-B685-D7D744229AD8}"/>
              </a:ext>
            </a:extLst>
          </p:cNvPr>
          <p:cNvSpPr/>
          <p:nvPr/>
        </p:nvSpPr>
        <p:spPr>
          <a:xfrm>
            <a:off x="8712899" y="2126973"/>
            <a:ext cx="2498845" cy="251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25031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00D7-CF04-4F94-B3D7-6C563FDD808C}"/>
              </a:ext>
            </a:extLst>
          </p:cNvPr>
          <p:cNvSpPr>
            <a:spLocks noGrp="1"/>
          </p:cNvSpPr>
          <p:nvPr>
            <p:ph type="title"/>
          </p:nvPr>
        </p:nvSpPr>
        <p:spPr>
          <a:xfrm>
            <a:off x="838200" y="641855"/>
            <a:ext cx="6273800" cy="772107"/>
          </a:xfrm>
        </p:spPr>
        <p:txBody>
          <a:bodyPr/>
          <a:lstStyle/>
          <a:p>
            <a:r>
              <a:rPr lang="en-PH" dirty="0"/>
              <a:t>Saving and Loading Models</a:t>
            </a:r>
          </a:p>
        </p:txBody>
      </p:sp>
      <p:sp>
        <p:nvSpPr>
          <p:cNvPr id="3" name="Content Placeholder 2">
            <a:extLst>
              <a:ext uri="{FF2B5EF4-FFF2-40B4-BE49-F238E27FC236}">
                <a16:creationId xmlns:a16="http://schemas.microsoft.com/office/drawing/2014/main" id="{334F2066-0E35-440D-9A5F-03A1CB3C8FAA}"/>
              </a:ext>
            </a:extLst>
          </p:cNvPr>
          <p:cNvSpPr>
            <a:spLocks noGrp="1"/>
          </p:cNvSpPr>
          <p:nvPr>
            <p:ph idx="1"/>
          </p:nvPr>
        </p:nvSpPr>
        <p:spPr/>
        <p:txBody>
          <a:bodyPr/>
          <a:lstStyle/>
          <a:p>
            <a:r>
              <a:rPr lang="en-US" dirty="0"/>
              <a:t>Excel Solver will tell you how many cells are needed to save your scenario.</a:t>
            </a:r>
            <a:endParaRPr lang="en-PH" dirty="0"/>
          </a:p>
        </p:txBody>
      </p:sp>
      <p:sp>
        <p:nvSpPr>
          <p:cNvPr id="4" name="Slide Number Placeholder 3">
            <a:extLst>
              <a:ext uri="{FF2B5EF4-FFF2-40B4-BE49-F238E27FC236}">
                <a16:creationId xmlns:a16="http://schemas.microsoft.com/office/drawing/2014/main" id="{501B6BFF-C732-4528-9DB2-05F90D4E7060}"/>
              </a:ext>
            </a:extLst>
          </p:cNvPr>
          <p:cNvSpPr>
            <a:spLocks noGrp="1"/>
          </p:cNvSpPr>
          <p:nvPr>
            <p:ph type="sldNum" sz="quarter" idx="10"/>
          </p:nvPr>
        </p:nvSpPr>
        <p:spPr/>
        <p:txBody>
          <a:bodyPr/>
          <a:lstStyle/>
          <a:p>
            <a:r>
              <a:rPr lang="en-US"/>
              <a:t>PAGE </a:t>
            </a:r>
            <a:fld id="{4A9B5881-4007-4345-955A-79C2656F0C49}" type="slidenum">
              <a:rPr lang="en-US" smtClean="0"/>
              <a:pPr/>
              <a:t>18</a:t>
            </a:fld>
            <a:endParaRPr lang="en-US" dirty="0"/>
          </a:p>
        </p:txBody>
      </p:sp>
      <p:graphicFrame>
        <p:nvGraphicFramePr>
          <p:cNvPr id="7" name="Object 6">
            <a:extLst>
              <a:ext uri="{FF2B5EF4-FFF2-40B4-BE49-F238E27FC236}">
                <a16:creationId xmlns:a16="http://schemas.microsoft.com/office/drawing/2014/main" id="{5B65F0F3-EADF-409F-B771-3DCAEC388F6C}"/>
              </a:ext>
            </a:extLst>
          </p:cNvPr>
          <p:cNvGraphicFramePr>
            <a:graphicFrameLocks noChangeAspect="1"/>
          </p:cNvGraphicFramePr>
          <p:nvPr>
            <p:extLst>
              <p:ext uri="{D42A27DB-BD31-4B8C-83A1-F6EECF244321}">
                <p14:modId xmlns:p14="http://schemas.microsoft.com/office/powerpoint/2010/main" val="1750302545"/>
              </p:ext>
            </p:extLst>
          </p:nvPr>
        </p:nvGraphicFramePr>
        <p:xfrm>
          <a:off x="567220" y="2932458"/>
          <a:ext cx="6126163" cy="2301875"/>
        </p:xfrm>
        <a:graphic>
          <a:graphicData uri="http://schemas.openxmlformats.org/presentationml/2006/ole">
            <mc:AlternateContent xmlns:mc="http://schemas.openxmlformats.org/markup-compatibility/2006">
              <mc:Choice xmlns:v="urn:schemas-microsoft-com:vml" Requires="v">
                <p:oleObj spid="_x0000_s1048" name="Bitmap Image" r:id="rId4" imgW="6126480" imgH="2301120" progId="PBrush">
                  <p:embed/>
                </p:oleObj>
              </mc:Choice>
              <mc:Fallback>
                <p:oleObj name="Bitmap Image" r:id="rId4" imgW="6126480" imgH="2301120" progId="PBrush">
                  <p:embed/>
                  <p:pic>
                    <p:nvPicPr>
                      <p:cNvPr id="0" name=""/>
                      <p:cNvPicPr/>
                      <p:nvPr/>
                    </p:nvPicPr>
                    <p:blipFill>
                      <a:blip r:embed="rId5"/>
                      <a:stretch>
                        <a:fillRect/>
                      </a:stretch>
                    </p:blipFill>
                    <p:spPr>
                      <a:xfrm>
                        <a:off x="567220" y="2932458"/>
                        <a:ext cx="6126163" cy="2301875"/>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49EFE8B2-9611-4A10-8CF1-0D714D3BCA05}"/>
              </a:ext>
            </a:extLst>
          </p:cNvPr>
          <p:cNvPicPr>
            <a:picLocks noChangeAspect="1"/>
          </p:cNvPicPr>
          <p:nvPr/>
        </p:nvPicPr>
        <p:blipFill>
          <a:blip r:embed="rId6"/>
          <a:stretch>
            <a:fillRect/>
          </a:stretch>
        </p:blipFill>
        <p:spPr>
          <a:xfrm>
            <a:off x="7571855" y="2932458"/>
            <a:ext cx="967824" cy="1508891"/>
          </a:xfrm>
          <a:prstGeom prst="rect">
            <a:avLst/>
          </a:prstGeom>
        </p:spPr>
      </p:pic>
    </p:spTree>
    <p:extLst>
      <p:ext uri="{BB962C8B-B14F-4D97-AF65-F5344CB8AC3E}">
        <p14:creationId xmlns:p14="http://schemas.microsoft.com/office/powerpoint/2010/main" val="1419791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48FAD-CAF2-40B8-AD52-0ADDAE5282C7}"/>
              </a:ext>
            </a:extLst>
          </p:cNvPr>
          <p:cNvSpPr>
            <a:spLocks noGrp="1"/>
          </p:cNvSpPr>
          <p:nvPr>
            <p:ph type="title"/>
          </p:nvPr>
        </p:nvSpPr>
        <p:spPr>
          <a:xfrm>
            <a:off x="838200" y="641855"/>
            <a:ext cx="6273800" cy="772107"/>
          </a:xfrm>
        </p:spPr>
        <p:txBody>
          <a:bodyPr/>
          <a:lstStyle/>
          <a:p>
            <a:r>
              <a:rPr lang="en-US"/>
              <a:t>Data Analysis Add-in</a:t>
            </a:r>
            <a:endParaRPr lang="en-PH" dirty="0"/>
          </a:p>
        </p:txBody>
      </p:sp>
      <p:sp>
        <p:nvSpPr>
          <p:cNvPr id="3" name="Content Placeholder 2">
            <a:extLst>
              <a:ext uri="{FF2B5EF4-FFF2-40B4-BE49-F238E27FC236}">
                <a16:creationId xmlns:a16="http://schemas.microsoft.com/office/drawing/2014/main" id="{B0DD127A-A40B-496F-A74D-D72BC1ED1590}"/>
              </a:ext>
            </a:extLst>
          </p:cNvPr>
          <p:cNvSpPr>
            <a:spLocks noGrp="1"/>
          </p:cNvSpPr>
          <p:nvPr>
            <p:ph idx="1"/>
          </p:nvPr>
        </p:nvSpPr>
        <p:spPr/>
        <p:txBody>
          <a:bodyPr/>
          <a:lstStyle/>
          <a:p>
            <a:endParaRPr lang="en-PH" dirty="0"/>
          </a:p>
        </p:txBody>
      </p:sp>
      <p:sp>
        <p:nvSpPr>
          <p:cNvPr id="4" name="Slide Number Placeholder 3">
            <a:extLst>
              <a:ext uri="{FF2B5EF4-FFF2-40B4-BE49-F238E27FC236}">
                <a16:creationId xmlns:a16="http://schemas.microsoft.com/office/drawing/2014/main" id="{A60144C9-6E06-4D4D-94DC-C7CA53DD529D}"/>
              </a:ext>
            </a:extLst>
          </p:cNvPr>
          <p:cNvSpPr>
            <a:spLocks noGrp="1"/>
          </p:cNvSpPr>
          <p:nvPr>
            <p:ph type="sldNum" sz="quarter" idx="10"/>
          </p:nvPr>
        </p:nvSpPr>
        <p:spPr/>
        <p:txBody>
          <a:bodyPr/>
          <a:lstStyle/>
          <a:p>
            <a:r>
              <a:rPr lang="en-US"/>
              <a:t>PAGE </a:t>
            </a:r>
            <a:fld id="{4A9B5881-4007-4345-955A-79C2656F0C49}" type="slidenum">
              <a:rPr lang="en-US" smtClean="0"/>
              <a:pPr/>
              <a:t>19</a:t>
            </a:fld>
            <a:endParaRPr lang="en-US" dirty="0"/>
          </a:p>
        </p:txBody>
      </p:sp>
      <p:pic>
        <p:nvPicPr>
          <p:cNvPr id="6" name="Picture 5">
            <a:extLst>
              <a:ext uri="{FF2B5EF4-FFF2-40B4-BE49-F238E27FC236}">
                <a16:creationId xmlns:a16="http://schemas.microsoft.com/office/drawing/2014/main" id="{3CB4E319-D921-4135-B1F7-627AAA0E28BD}"/>
              </a:ext>
            </a:extLst>
          </p:cNvPr>
          <p:cNvPicPr>
            <a:picLocks noChangeAspect="1"/>
          </p:cNvPicPr>
          <p:nvPr/>
        </p:nvPicPr>
        <p:blipFill>
          <a:blip r:embed="rId2"/>
          <a:stretch>
            <a:fillRect/>
          </a:stretch>
        </p:blipFill>
        <p:spPr>
          <a:xfrm>
            <a:off x="838200" y="2921661"/>
            <a:ext cx="10287892" cy="3619814"/>
          </a:xfrm>
          <a:prstGeom prst="rect">
            <a:avLst/>
          </a:prstGeom>
        </p:spPr>
      </p:pic>
    </p:spTree>
    <p:extLst>
      <p:ext uri="{BB962C8B-B14F-4D97-AF65-F5344CB8AC3E}">
        <p14:creationId xmlns:p14="http://schemas.microsoft.com/office/powerpoint/2010/main" val="916474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75F55-187F-48BA-BE38-F258BAACA924}"/>
              </a:ext>
            </a:extLst>
          </p:cNvPr>
          <p:cNvSpPr>
            <a:spLocks noGrp="1"/>
          </p:cNvSpPr>
          <p:nvPr>
            <p:ph type="title"/>
          </p:nvPr>
        </p:nvSpPr>
        <p:spPr>
          <a:xfrm>
            <a:off x="838200" y="904240"/>
            <a:ext cx="8935720" cy="848276"/>
          </a:xfrm>
        </p:spPr>
        <p:txBody>
          <a:bodyPr/>
          <a:lstStyle/>
          <a:p>
            <a:r>
              <a:rPr lang="en-PH" dirty="0"/>
              <a:t>Aggregate function with condition</a:t>
            </a:r>
          </a:p>
        </p:txBody>
      </p:sp>
      <p:sp>
        <p:nvSpPr>
          <p:cNvPr id="3" name="Content Placeholder 2">
            <a:extLst>
              <a:ext uri="{FF2B5EF4-FFF2-40B4-BE49-F238E27FC236}">
                <a16:creationId xmlns:a16="http://schemas.microsoft.com/office/drawing/2014/main" id="{65ECBCEB-4452-48C1-9A77-146670E77502}"/>
              </a:ext>
            </a:extLst>
          </p:cNvPr>
          <p:cNvSpPr>
            <a:spLocks noGrp="1"/>
          </p:cNvSpPr>
          <p:nvPr>
            <p:ph idx="1"/>
          </p:nvPr>
        </p:nvSpPr>
        <p:spPr/>
        <p:txBody>
          <a:bodyPr/>
          <a:lstStyle/>
          <a:p>
            <a:r>
              <a:rPr lang="en-PH" dirty="0"/>
              <a:t>SUMIF, SUMIFS, COUNTIF, COUNTIFS, AVERAGEIF, AVERAGEIFS</a:t>
            </a:r>
          </a:p>
          <a:p>
            <a:endParaRPr lang="en-PH" dirty="0"/>
          </a:p>
          <a:p>
            <a:r>
              <a:rPr lang="en-PH" dirty="0"/>
              <a:t>Allows you to perform aggregate operation with at least 1 condition</a:t>
            </a:r>
          </a:p>
        </p:txBody>
      </p:sp>
      <p:pic>
        <p:nvPicPr>
          <p:cNvPr id="4" name="Picture 3">
            <a:extLst>
              <a:ext uri="{FF2B5EF4-FFF2-40B4-BE49-F238E27FC236}">
                <a16:creationId xmlns:a16="http://schemas.microsoft.com/office/drawing/2014/main" id="{1656B02D-6FA8-4F7C-A497-EEA8B75CF256}"/>
              </a:ext>
            </a:extLst>
          </p:cNvPr>
          <p:cNvPicPr/>
          <p:nvPr/>
        </p:nvPicPr>
        <p:blipFill>
          <a:blip r:embed="rId2"/>
          <a:stretch>
            <a:fillRect/>
          </a:stretch>
        </p:blipFill>
        <p:spPr>
          <a:xfrm>
            <a:off x="557893" y="4071863"/>
            <a:ext cx="10795907" cy="1837690"/>
          </a:xfrm>
          <a:prstGeom prst="rect">
            <a:avLst/>
          </a:prstGeom>
        </p:spPr>
      </p:pic>
    </p:spTree>
    <p:extLst>
      <p:ext uri="{BB962C8B-B14F-4D97-AF65-F5344CB8AC3E}">
        <p14:creationId xmlns:p14="http://schemas.microsoft.com/office/powerpoint/2010/main" val="277930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8F04-14CE-4A79-9A19-195DFE71FA3D}"/>
              </a:ext>
            </a:extLst>
          </p:cNvPr>
          <p:cNvSpPr>
            <a:spLocks noGrp="1"/>
          </p:cNvSpPr>
          <p:nvPr>
            <p:ph type="title"/>
          </p:nvPr>
        </p:nvSpPr>
        <p:spPr/>
        <p:txBody>
          <a:bodyPr/>
          <a:lstStyle/>
          <a:p>
            <a:r>
              <a:rPr lang="en-PH" dirty="0"/>
              <a:t>PRACTICE EXERCISE</a:t>
            </a:r>
          </a:p>
        </p:txBody>
      </p:sp>
      <p:pic>
        <p:nvPicPr>
          <p:cNvPr id="7" name="Content Placeholder 6" descr="Athlete's hand grabbing a hold on a rock climbing wall">
            <a:extLst>
              <a:ext uri="{FF2B5EF4-FFF2-40B4-BE49-F238E27FC236}">
                <a16:creationId xmlns:a16="http://schemas.microsoft.com/office/drawing/2014/main" id="{E1269E7C-727E-4416-9580-FCE2A5A1D4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5350" y="1138707"/>
            <a:ext cx="6648450" cy="4437710"/>
          </a:xfrm>
        </p:spPr>
      </p:pic>
    </p:spTree>
    <p:extLst>
      <p:ext uri="{BB962C8B-B14F-4D97-AF65-F5344CB8AC3E}">
        <p14:creationId xmlns:p14="http://schemas.microsoft.com/office/powerpoint/2010/main" val="383962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B198DDF-C10C-4F5B-A336-717BD2B35313}"/>
              </a:ext>
            </a:extLst>
          </p:cNvPr>
          <p:cNvSpPr>
            <a:spLocks noGrp="1"/>
          </p:cNvSpPr>
          <p:nvPr>
            <p:ph type="sldNum" sz="quarter" idx="10"/>
          </p:nvPr>
        </p:nvSpPr>
        <p:spPr/>
        <p:txBody>
          <a:bodyPr/>
          <a:lstStyle/>
          <a:p>
            <a:r>
              <a:rPr lang="en-US"/>
              <a:t>PAGE </a:t>
            </a:r>
            <a:fld id="{4A9B5881-4007-4345-955A-79C2656F0C49}" type="slidenum">
              <a:rPr lang="en-US" smtClean="0"/>
              <a:pPr/>
              <a:t>21</a:t>
            </a:fld>
            <a:endParaRPr lang="en-US" dirty="0"/>
          </a:p>
        </p:txBody>
      </p:sp>
      <p:pic>
        <p:nvPicPr>
          <p:cNvPr id="2050" name="Picture 2" descr="Humans and cobot robotic arm collaborate at laptop fixing gears. collaborative robotics, cobot automatization, safe industry solutions concept">
            <a:extLst>
              <a:ext uri="{FF2B5EF4-FFF2-40B4-BE49-F238E27FC236}">
                <a16:creationId xmlns:a16="http://schemas.microsoft.com/office/drawing/2014/main" id="{5D76B190-F1F1-42D1-8A4D-9A74F2C7D8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1871" y="-69575"/>
            <a:ext cx="10179583" cy="678096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1A9AC8CC-B5FC-4189-9E91-491CD270FC43}"/>
              </a:ext>
            </a:extLst>
          </p:cNvPr>
          <p:cNvSpPr>
            <a:spLocks noGrp="1"/>
          </p:cNvSpPr>
          <p:nvPr>
            <p:ph type="title"/>
          </p:nvPr>
        </p:nvSpPr>
        <p:spPr/>
        <p:txBody>
          <a:bodyPr/>
          <a:lstStyle/>
          <a:p>
            <a:r>
              <a:rPr lang="en-PH" dirty="0"/>
              <a:t>Macros</a:t>
            </a:r>
          </a:p>
        </p:txBody>
      </p:sp>
    </p:spTree>
    <p:extLst>
      <p:ext uri="{BB962C8B-B14F-4D97-AF65-F5344CB8AC3E}">
        <p14:creationId xmlns:p14="http://schemas.microsoft.com/office/powerpoint/2010/main" val="658926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C26C-8C5D-4F29-99C2-83CC010A6751}"/>
              </a:ext>
            </a:extLst>
          </p:cNvPr>
          <p:cNvSpPr>
            <a:spLocks noGrp="1"/>
          </p:cNvSpPr>
          <p:nvPr>
            <p:ph type="title"/>
          </p:nvPr>
        </p:nvSpPr>
        <p:spPr>
          <a:xfrm>
            <a:off x="838199" y="611077"/>
            <a:ext cx="9001539" cy="833663"/>
          </a:xfrm>
        </p:spPr>
        <p:txBody>
          <a:bodyPr/>
          <a:lstStyle/>
          <a:p>
            <a:r>
              <a:rPr lang="en-PH" dirty="0"/>
              <a:t>Automation using VBA and Macro</a:t>
            </a:r>
          </a:p>
        </p:txBody>
      </p:sp>
      <p:sp>
        <p:nvSpPr>
          <p:cNvPr id="4" name="Content Placeholder 3">
            <a:extLst>
              <a:ext uri="{FF2B5EF4-FFF2-40B4-BE49-F238E27FC236}">
                <a16:creationId xmlns:a16="http://schemas.microsoft.com/office/drawing/2014/main" id="{18651804-5C6A-426D-9C13-C8E69DF591BF}"/>
              </a:ext>
            </a:extLst>
          </p:cNvPr>
          <p:cNvSpPr>
            <a:spLocks noGrp="1"/>
          </p:cNvSpPr>
          <p:nvPr>
            <p:ph idx="1"/>
          </p:nvPr>
        </p:nvSpPr>
        <p:spPr/>
        <p:txBody>
          <a:bodyPr/>
          <a:lstStyle/>
          <a:p>
            <a:r>
              <a:rPr lang="en-PH" dirty="0"/>
              <a:t>Macro – </a:t>
            </a:r>
            <a:r>
              <a:rPr lang="en-US" dirty="0"/>
              <a:t>An action or a set of actions that you can run as many times as you want.</a:t>
            </a:r>
          </a:p>
          <a:p>
            <a:r>
              <a:rPr lang="en-US" dirty="0"/>
              <a:t>VBA – the programming language used by Excel to run Macro.</a:t>
            </a:r>
          </a:p>
          <a:p>
            <a:r>
              <a:rPr lang="en-US" dirty="0"/>
              <a:t>.</a:t>
            </a:r>
            <a:r>
              <a:rPr lang="en-US" dirty="0" err="1"/>
              <a:t>xlsm</a:t>
            </a:r>
            <a:r>
              <a:rPr lang="en-US" dirty="0"/>
              <a:t> – File extension of a worksheet that is macro enabled.</a:t>
            </a:r>
            <a:endParaRPr lang="en-PH" dirty="0"/>
          </a:p>
        </p:txBody>
      </p:sp>
      <p:pic>
        <p:nvPicPr>
          <p:cNvPr id="1028" name="Picture 4" descr="Excel VBA Macro Tutorial | FREE Android app market">
            <a:extLst>
              <a:ext uri="{FF2B5EF4-FFF2-40B4-BE49-F238E27FC236}">
                <a16:creationId xmlns:a16="http://schemas.microsoft.com/office/drawing/2014/main" id="{5CCB3CA7-E1A8-4880-BB3C-7226A54A2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6" y="4188618"/>
            <a:ext cx="2304256"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522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36AF-7EB6-4B1D-BA15-70DD1AF541A1}"/>
              </a:ext>
            </a:extLst>
          </p:cNvPr>
          <p:cNvSpPr>
            <a:spLocks noGrp="1"/>
          </p:cNvSpPr>
          <p:nvPr>
            <p:ph type="title"/>
          </p:nvPr>
        </p:nvSpPr>
        <p:spPr/>
        <p:txBody>
          <a:bodyPr/>
          <a:lstStyle/>
          <a:p>
            <a:r>
              <a:rPr lang="en-PH" dirty="0"/>
              <a:t>How to use Macro</a:t>
            </a:r>
          </a:p>
        </p:txBody>
      </p:sp>
      <p:pic>
        <p:nvPicPr>
          <p:cNvPr id="4" name="Content Placeholder 3">
            <a:extLst>
              <a:ext uri="{FF2B5EF4-FFF2-40B4-BE49-F238E27FC236}">
                <a16:creationId xmlns:a16="http://schemas.microsoft.com/office/drawing/2014/main" id="{A0732ADB-0018-4E98-B1C2-8769EE7CC16B}"/>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56000" y="1690689"/>
            <a:ext cx="2863736" cy="2458391"/>
          </a:xfrm>
          <a:prstGeom prst="rect">
            <a:avLst/>
          </a:prstGeom>
          <a:noFill/>
          <a:ln>
            <a:noFill/>
          </a:ln>
        </p:spPr>
      </p:pic>
      <p:pic>
        <p:nvPicPr>
          <p:cNvPr id="5" name="Picture 4">
            <a:extLst>
              <a:ext uri="{FF2B5EF4-FFF2-40B4-BE49-F238E27FC236}">
                <a16:creationId xmlns:a16="http://schemas.microsoft.com/office/drawing/2014/main" id="{2511F1C6-7C53-4FB5-A5F4-88D7528C8A9B}"/>
              </a:ext>
            </a:extLst>
          </p:cNvPr>
          <p:cNvPicPr/>
          <p:nvPr/>
        </p:nvPicPr>
        <p:blipFill>
          <a:blip r:embed="rId4"/>
          <a:stretch>
            <a:fillRect/>
          </a:stretch>
        </p:blipFill>
        <p:spPr>
          <a:xfrm>
            <a:off x="4079776" y="1723345"/>
            <a:ext cx="4135083" cy="3305855"/>
          </a:xfrm>
          <a:prstGeom prst="rect">
            <a:avLst/>
          </a:prstGeom>
        </p:spPr>
      </p:pic>
    </p:spTree>
    <p:extLst>
      <p:ext uri="{BB962C8B-B14F-4D97-AF65-F5344CB8AC3E}">
        <p14:creationId xmlns:p14="http://schemas.microsoft.com/office/powerpoint/2010/main" val="388233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5BAD8-7E86-4B0A-B119-2AD8D51FC287}"/>
              </a:ext>
            </a:extLst>
          </p:cNvPr>
          <p:cNvSpPr>
            <a:spLocks noGrp="1"/>
          </p:cNvSpPr>
          <p:nvPr>
            <p:ph type="title"/>
          </p:nvPr>
        </p:nvSpPr>
        <p:spPr>
          <a:xfrm>
            <a:off x="838200" y="641855"/>
            <a:ext cx="6273800" cy="772107"/>
          </a:xfrm>
        </p:spPr>
        <p:txBody>
          <a:bodyPr/>
          <a:lstStyle/>
          <a:p>
            <a:r>
              <a:rPr lang="en-PH" dirty="0"/>
              <a:t>Checking your scripts</a:t>
            </a:r>
          </a:p>
        </p:txBody>
      </p:sp>
      <p:sp>
        <p:nvSpPr>
          <p:cNvPr id="3" name="Content Placeholder 2">
            <a:extLst>
              <a:ext uri="{FF2B5EF4-FFF2-40B4-BE49-F238E27FC236}">
                <a16:creationId xmlns:a16="http://schemas.microsoft.com/office/drawing/2014/main" id="{369F28F0-42CF-4525-830E-67E1F85E34A9}"/>
              </a:ext>
            </a:extLst>
          </p:cNvPr>
          <p:cNvSpPr>
            <a:spLocks noGrp="1"/>
          </p:cNvSpPr>
          <p:nvPr>
            <p:ph idx="1"/>
          </p:nvPr>
        </p:nvSpPr>
        <p:spPr/>
        <p:txBody>
          <a:bodyPr/>
          <a:lstStyle/>
          <a:p>
            <a:r>
              <a:rPr lang="en-PH" dirty="0"/>
              <a:t>Macros as created using VBA scripts</a:t>
            </a:r>
          </a:p>
          <a:p>
            <a:r>
              <a:rPr lang="en-PH" dirty="0"/>
              <a:t>You can see the VBA script by editing your macro recording</a:t>
            </a:r>
          </a:p>
          <a:p>
            <a:r>
              <a:rPr lang="en-PH" dirty="0"/>
              <a:t>Each recording is enclosed in a SUB</a:t>
            </a:r>
          </a:p>
        </p:txBody>
      </p:sp>
      <p:sp>
        <p:nvSpPr>
          <p:cNvPr id="4" name="Slide Number Placeholder 3">
            <a:extLst>
              <a:ext uri="{FF2B5EF4-FFF2-40B4-BE49-F238E27FC236}">
                <a16:creationId xmlns:a16="http://schemas.microsoft.com/office/drawing/2014/main" id="{D92C4343-C6A9-40B5-A4D4-ABB9CE4EBF6C}"/>
              </a:ext>
            </a:extLst>
          </p:cNvPr>
          <p:cNvSpPr>
            <a:spLocks noGrp="1"/>
          </p:cNvSpPr>
          <p:nvPr>
            <p:ph type="sldNum" sz="quarter" idx="10"/>
          </p:nvPr>
        </p:nvSpPr>
        <p:spPr/>
        <p:txBody>
          <a:bodyPr/>
          <a:lstStyle/>
          <a:p>
            <a:r>
              <a:rPr lang="en-US"/>
              <a:t>PAGE </a:t>
            </a:r>
            <a:fld id="{4A9B5881-4007-4345-955A-79C2656F0C49}" type="slidenum">
              <a:rPr lang="en-US" smtClean="0"/>
              <a:pPr/>
              <a:t>24</a:t>
            </a:fld>
            <a:endParaRPr lang="en-US" dirty="0"/>
          </a:p>
        </p:txBody>
      </p:sp>
      <p:pic>
        <p:nvPicPr>
          <p:cNvPr id="6" name="Picture 5">
            <a:extLst>
              <a:ext uri="{FF2B5EF4-FFF2-40B4-BE49-F238E27FC236}">
                <a16:creationId xmlns:a16="http://schemas.microsoft.com/office/drawing/2014/main" id="{EBF184D0-F14D-4AE4-8E44-0344CEDB42ED}"/>
              </a:ext>
            </a:extLst>
          </p:cNvPr>
          <p:cNvPicPr>
            <a:picLocks noChangeAspect="1"/>
          </p:cNvPicPr>
          <p:nvPr/>
        </p:nvPicPr>
        <p:blipFill>
          <a:blip r:embed="rId2"/>
          <a:stretch>
            <a:fillRect/>
          </a:stretch>
        </p:blipFill>
        <p:spPr>
          <a:xfrm>
            <a:off x="5420625" y="2633472"/>
            <a:ext cx="7382410" cy="3083694"/>
          </a:xfrm>
          <a:prstGeom prst="rect">
            <a:avLst/>
          </a:prstGeom>
        </p:spPr>
      </p:pic>
    </p:spTree>
    <p:extLst>
      <p:ext uri="{BB962C8B-B14F-4D97-AF65-F5344CB8AC3E}">
        <p14:creationId xmlns:p14="http://schemas.microsoft.com/office/powerpoint/2010/main" val="484821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362-4361-4E98-BAC4-6CFB3B5E249B}"/>
              </a:ext>
            </a:extLst>
          </p:cNvPr>
          <p:cNvSpPr>
            <a:spLocks noGrp="1"/>
          </p:cNvSpPr>
          <p:nvPr>
            <p:ph type="title"/>
          </p:nvPr>
        </p:nvSpPr>
        <p:spPr/>
        <p:txBody>
          <a:bodyPr/>
          <a:lstStyle/>
          <a:p>
            <a:r>
              <a:rPr lang="en-PH" dirty="0"/>
              <a:t>Enabling Developer Tab</a:t>
            </a:r>
          </a:p>
        </p:txBody>
      </p:sp>
      <p:pic>
        <p:nvPicPr>
          <p:cNvPr id="7" name="Content Placeholder 6">
            <a:extLst>
              <a:ext uri="{FF2B5EF4-FFF2-40B4-BE49-F238E27FC236}">
                <a16:creationId xmlns:a16="http://schemas.microsoft.com/office/drawing/2014/main" id="{FF24F3F2-E6A7-42DD-A3CB-798CE6561A02}"/>
              </a:ext>
            </a:extLst>
          </p:cNvPr>
          <p:cNvPicPr>
            <a:picLocks noGrp="1" noChangeAspect="1"/>
          </p:cNvPicPr>
          <p:nvPr>
            <p:ph idx="1"/>
          </p:nvPr>
        </p:nvPicPr>
        <p:blipFill>
          <a:blip r:embed="rId2"/>
          <a:stretch>
            <a:fillRect/>
          </a:stretch>
        </p:blipFill>
        <p:spPr>
          <a:xfrm>
            <a:off x="2681363" y="1549106"/>
            <a:ext cx="6126208" cy="5033298"/>
          </a:xfrm>
        </p:spPr>
      </p:pic>
      <p:sp>
        <p:nvSpPr>
          <p:cNvPr id="8" name="Rectangle 7">
            <a:extLst>
              <a:ext uri="{FF2B5EF4-FFF2-40B4-BE49-F238E27FC236}">
                <a16:creationId xmlns:a16="http://schemas.microsoft.com/office/drawing/2014/main" id="{2E9499B2-D86E-4443-8E2D-A4C45EB28270}"/>
              </a:ext>
            </a:extLst>
          </p:cNvPr>
          <p:cNvSpPr/>
          <p:nvPr/>
        </p:nvSpPr>
        <p:spPr>
          <a:xfrm>
            <a:off x="2536166" y="3157268"/>
            <a:ext cx="1250830" cy="345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9" name="Rectangle 8">
            <a:extLst>
              <a:ext uri="{FF2B5EF4-FFF2-40B4-BE49-F238E27FC236}">
                <a16:creationId xmlns:a16="http://schemas.microsoft.com/office/drawing/2014/main" id="{0B2F8C64-6F05-447A-86B2-6D86713C9A7C}"/>
              </a:ext>
            </a:extLst>
          </p:cNvPr>
          <p:cNvSpPr/>
          <p:nvPr/>
        </p:nvSpPr>
        <p:spPr>
          <a:xfrm>
            <a:off x="6389298" y="4888302"/>
            <a:ext cx="1250830" cy="3450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420805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4DAAB-B5E8-4D87-BA7E-D1F90F6CA225}"/>
              </a:ext>
            </a:extLst>
          </p:cNvPr>
          <p:cNvSpPr>
            <a:spLocks noGrp="1"/>
          </p:cNvSpPr>
          <p:nvPr>
            <p:ph type="title"/>
          </p:nvPr>
        </p:nvSpPr>
        <p:spPr>
          <a:xfrm>
            <a:off x="838200" y="303300"/>
            <a:ext cx="6273800" cy="1449216"/>
          </a:xfrm>
        </p:spPr>
        <p:txBody>
          <a:bodyPr/>
          <a:lstStyle/>
          <a:p>
            <a:r>
              <a:rPr lang="en-PH" dirty="0"/>
              <a:t>Documentation in your worksheet</a:t>
            </a:r>
          </a:p>
        </p:txBody>
      </p:sp>
      <p:pic>
        <p:nvPicPr>
          <p:cNvPr id="11" name="Picture 10">
            <a:extLst>
              <a:ext uri="{FF2B5EF4-FFF2-40B4-BE49-F238E27FC236}">
                <a16:creationId xmlns:a16="http://schemas.microsoft.com/office/drawing/2014/main" id="{38D3D510-C2D4-4F33-B7CC-C510C0E858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582" y="1704045"/>
            <a:ext cx="9591691" cy="5153955"/>
          </a:xfrm>
          <a:prstGeom prst="rect">
            <a:avLst/>
          </a:prstGeom>
        </p:spPr>
      </p:pic>
      <p:pic>
        <p:nvPicPr>
          <p:cNvPr id="9" name="Content Placeholder 8">
            <a:extLst>
              <a:ext uri="{FF2B5EF4-FFF2-40B4-BE49-F238E27FC236}">
                <a16:creationId xmlns:a16="http://schemas.microsoft.com/office/drawing/2014/main" id="{D252D7F5-8724-4C2B-9991-256B3B93A8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104113" y="2564905"/>
            <a:ext cx="4011811" cy="4125195"/>
          </a:xfrm>
        </p:spPr>
      </p:pic>
      <p:sp>
        <p:nvSpPr>
          <p:cNvPr id="12" name="TextBox 11">
            <a:extLst>
              <a:ext uri="{FF2B5EF4-FFF2-40B4-BE49-F238E27FC236}">
                <a16:creationId xmlns:a16="http://schemas.microsoft.com/office/drawing/2014/main" id="{064B3C84-7D3D-422B-9F1C-D988D9DE1481}"/>
              </a:ext>
            </a:extLst>
          </p:cNvPr>
          <p:cNvSpPr txBox="1"/>
          <p:nvPr/>
        </p:nvSpPr>
        <p:spPr>
          <a:xfrm>
            <a:off x="7621298" y="3717032"/>
            <a:ext cx="3240360" cy="1815882"/>
          </a:xfrm>
          <a:prstGeom prst="rect">
            <a:avLst/>
          </a:prstGeom>
          <a:noFill/>
        </p:spPr>
        <p:txBody>
          <a:bodyPr wrap="square" rtlCol="0">
            <a:spAutoFit/>
          </a:bodyPr>
          <a:lstStyle/>
          <a:p>
            <a:r>
              <a:rPr lang="en-PH" sz="2800" dirty="0"/>
              <a:t>Inserting comment will help you explain your data even better</a:t>
            </a:r>
          </a:p>
        </p:txBody>
      </p:sp>
    </p:spTree>
    <p:extLst>
      <p:ext uri="{BB962C8B-B14F-4D97-AF65-F5344CB8AC3E}">
        <p14:creationId xmlns:p14="http://schemas.microsoft.com/office/powerpoint/2010/main" val="357291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7CC969-3981-44E3-8DE8-E4C700EBC533}"/>
              </a:ext>
            </a:extLst>
          </p:cNvPr>
          <p:cNvSpPr>
            <a:spLocks noGrp="1"/>
          </p:cNvSpPr>
          <p:nvPr>
            <p:ph type="title"/>
          </p:nvPr>
        </p:nvSpPr>
        <p:spPr/>
        <p:txBody>
          <a:bodyPr/>
          <a:lstStyle/>
          <a:p>
            <a:r>
              <a:rPr lang="en-PH" dirty="0"/>
              <a:t>Creating Advanced Visuals</a:t>
            </a:r>
          </a:p>
        </p:txBody>
      </p:sp>
      <p:sp>
        <p:nvSpPr>
          <p:cNvPr id="7" name="Text Placeholder 6">
            <a:extLst>
              <a:ext uri="{FF2B5EF4-FFF2-40B4-BE49-F238E27FC236}">
                <a16:creationId xmlns:a16="http://schemas.microsoft.com/office/drawing/2014/main" id="{3E2619CF-1962-48B5-B725-543D631FCA03}"/>
              </a:ext>
            </a:extLst>
          </p:cNvPr>
          <p:cNvSpPr>
            <a:spLocks noGrp="1"/>
          </p:cNvSpPr>
          <p:nvPr>
            <p:ph type="body" sz="half" idx="2"/>
          </p:nvPr>
        </p:nvSpPr>
        <p:spPr/>
        <p:txBody>
          <a:bodyPr/>
          <a:lstStyle/>
          <a:p>
            <a:endParaRPr lang="en-PH"/>
          </a:p>
        </p:txBody>
      </p:sp>
      <p:sp>
        <p:nvSpPr>
          <p:cNvPr id="4" name="Slide Number Placeholder 3">
            <a:extLst>
              <a:ext uri="{FF2B5EF4-FFF2-40B4-BE49-F238E27FC236}">
                <a16:creationId xmlns:a16="http://schemas.microsoft.com/office/drawing/2014/main" id="{BC31A200-E939-4BDF-820C-4D93EED382F6}"/>
              </a:ext>
            </a:extLst>
          </p:cNvPr>
          <p:cNvSpPr>
            <a:spLocks noGrp="1"/>
          </p:cNvSpPr>
          <p:nvPr>
            <p:ph type="sldNum" sz="quarter" idx="10"/>
          </p:nvPr>
        </p:nvSpPr>
        <p:spPr/>
        <p:txBody>
          <a:bodyPr/>
          <a:lstStyle/>
          <a:p>
            <a:r>
              <a:rPr lang="en-US"/>
              <a:t>PAGE </a:t>
            </a:r>
            <a:fld id="{4A9B5881-4007-4345-955A-79C2656F0C49}" type="slidenum">
              <a:rPr lang="en-US" smtClean="0"/>
              <a:pPr/>
              <a:t>27</a:t>
            </a:fld>
            <a:endParaRPr lang="en-US" dirty="0"/>
          </a:p>
        </p:txBody>
      </p:sp>
      <p:pic>
        <p:nvPicPr>
          <p:cNvPr id="3074" name="Picture 2" descr="Hand drawn picasso style illustration">
            <a:extLst>
              <a:ext uri="{FF2B5EF4-FFF2-40B4-BE49-F238E27FC236}">
                <a16:creationId xmlns:a16="http://schemas.microsoft.com/office/drawing/2014/main" id="{DB4F18AD-A0FA-4402-806C-73E35AA7484B}"/>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2811" r="1281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084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416CD0-5005-4EC0-AFC4-C21FA586AF2B}"/>
              </a:ext>
            </a:extLst>
          </p:cNvPr>
          <p:cNvSpPr>
            <a:spLocks noGrp="1"/>
          </p:cNvSpPr>
          <p:nvPr>
            <p:ph type="title"/>
          </p:nvPr>
        </p:nvSpPr>
        <p:spPr/>
        <p:txBody>
          <a:bodyPr/>
          <a:lstStyle/>
          <a:p>
            <a:r>
              <a:rPr lang="en-PH" dirty="0"/>
              <a:t>Why Visualize</a:t>
            </a:r>
          </a:p>
        </p:txBody>
      </p:sp>
      <p:pic>
        <p:nvPicPr>
          <p:cNvPr id="14" name="Content Placeholder 13">
            <a:extLst>
              <a:ext uri="{FF2B5EF4-FFF2-40B4-BE49-F238E27FC236}">
                <a16:creationId xmlns:a16="http://schemas.microsoft.com/office/drawing/2014/main" id="{8D97A32F-869F-4261-B940-3F59840230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00312" y="3321169"/>
            <a:ext cx="3083863" cy="2933431"/>
          </a:xfrm>
          <a:prstGeom prst="rect">
            <a:avLst/>
          </a:prstGeom>
        </p:spPr>
      </p:pic>
      <p:sp>
        <p:nvSpPr>
          <p:cNvPr id="10" name="Speech Bubble: Rectangle 9">
            <a:extLst>
              <a:ext uri="{FF2B5EF4-FFF2-40B4-BE49-F238E27FC236}">
                <a16:creationId xmlns:a16="http://schemas.microsoft.com/office/drawing/2014/main" id="{2969F950-CA45-48AE-A089-D4E14CE231CF}"/>
              </a:ext>
            </a:extLst>
          </p:cNvPr>
          <p:cNvSpPr/>
          <p:nvPr/>
        </p:nvSpPr>
        <p:spPr>
          <a:xfrm>
            <a:off x="723643" y="1700816"/>
            <a:ext cx="7704856" cy="3828083"/>
          </a:xfrm>
          <a:prstGeom prst="wedgeRectCallout">
            <a:avLst>
              <a:gd name="adj1" fmla="val 56080"/>
              <a:gd name="adj2" fmla="val -7629"/>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r>
              <a:rPr lang="en-US" sz="3200" dirty="0"/>
              <a:t>The main goal of graphic and visualization is to be a tool for your eyes and brain to </a:t>
            </a:r>
            <a:r>
              <a:rPr lang="en-US" sz="3200" b="1" dirty="0"/>
              <a:t>perceive what lies beyond their natural reach</a:t>
            </a:r>
            <a:r>
              <a:rPr lang="en-US" sz="3200" dirty="0"/>
              <a:t>.</a:t>
            </a:r>
          </a:p>
          <a:p>
            <a:endParaRPr lang="en-US" sz="3200" dirty="0"/>
          </a:p>
          <a:p>
            <a:r>
              <a:rPr lang="en-US" sz="3200" dirty="0"/>
              <a:t>The graphics should not just simplify your information, but to </a:t>
            </a:r>
            <a:r>
              <a:rPr lang="en-US" sz="3200" b="1" dirty="0"/>
              <a:t>clarify</a:t>
            </a:r>
            <a:r>
              <a:rPr lang="en-US" sz="3200" dirty="0"/>
              <a:t> them. </a:t>
            </a:r>
            <a:endParaRPr lang="en-PH" sz="3200" dirty="0"/>
          </a:p>
          <a:p>
            <a:pPr algn="ctr"/>
            <a:endParaRPr lang="en-PH" sz="3200" dirty="0"/>
          </a:p>
        </p:txBody>
      </p:sp>
    </p:spTree>
    <p:extLst>
      <p:ext uri="{BB962C8B-B14F-4D97-AF65-F5344CB8AC3E}">
        <p14:creationId xmlns:p14="http://schemas.microsoft.com/office/powerpoint/2010/main" val="328643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D98088-7C10-4B57-AC6E-A2773758DBE1}"/>
              </a:ext>
            </a:extLst>
          </p:cNvPr>
          <p:cNvSpPr>
            <a:spLocks noGrp="1"/>
          </p:cNvSpPr>
          <p:nvPr>
            <p:ph type="title"/>
          </p:nvPr>
        </p:nvSpPr>
        <p:spPr/>
        <p:txBody>
          <a:bodyPr/>
          <a:lstStyle/>
          <a:p>
            <a:r>
              <a:rPr lang="en-PH" dirty="0"/>
              <a:t>Conditional Formatting</a:t>
            </a:r>
          </a:p>
        </p:txBody>
      </p:sp>
      <p:sp>
        <p:nvSpPr>
          <p:cNvPr id="5" name="Content Placeholder 4">
            <a:extLst>
              <a:ext uri="{FF2B5EF4-FFF2-40B4-BE49-F238E27FC236}">
                <a16:creationId xmlns:a16="http://schemas.microsoft.com/office/drawing/2014/main" id="{9DBA4213-57D7-4C65-A39A-95873484C15C}"/>
              </a:ext>
            </a:extLst>
          </p:cNvPr>
          <p:cNvSpPr>
            <a:spLocks noGrp="1"/>
          </p:cNvSpPr>
          <p:nvPr>
            <p:ph idx="1"/>
          </p:nvPr>
        </p:nvSpPr>
        <p:spPr>
          <a:xfrm>
            <a:off x="838200" y="1895586"/>
            <a:ext cx="5760486" cy="4351338"/>
          </a:xfrm>
        </p:spPr>
        <p:txBody>
          <a:bodyPr/>
          <a:lstStyle/>
          <a:p>
            <a:r>
              <a:rPr lang="en-US" dirty="0"/>
              <a:t>This will give us a real-time emphasis on the data you want to highlight based on different criteria.</a:t>
            </a:r>
            <a:endParaRPr lang="en-PH" dirty="0"/>
          </a:p>
        </p:txBody>
      </p:sp>
      <p:pic>
        <p:nvPicPr>
          <p:cNvPr id="6" name="Picture 5">
            <a:extLst>
              <a:ext uri="{FF2B5EF4-FFF2-40B4-BE49-F238E27FC236}">
                <a16:creationId xmlns:a16="http://schemas.microsoft.com/office/drawing/2014/main" id="{2A837016-AD0A-4ECD-9433-866D910413F3}"/>
              </a:ext>
            </a:extLst>
          </p:cNvPr>
          <p:cNvPicPr>
            <a:picLocks noChangeAspect="1"/>
          </p:cNvPicPr>
          <p:nvPr/>
        </p:nvPicPr>
        <p:blipFill rotWithShape="1">
          <a:blip r:embed="rId3"/>
          <a:srcRect l="58271" t="7969" r="26960" b="41594"/>
          <a:stretch/>
        </p:blipFill>
        <p:spPr>
          <a:xfrm>
            <a:off x="7558315" y="1742552"/>
            <a:ext cx="2664296" cy="5115448"/>
          </a:xfrm>
          <a:prstGeom prst="rect">
            <a:avLst/>
          </a:prstGeom>
        </p:spPr>
      </p:pic>
    </p:spTree>
    <p:extLst>
      <p:ext uri="{BB962C8B-B14F-4D97-AF65-F5344CB8AC3E}">
        <p14:creationId xmlns:p14="http://schemas.microsoft.com/office/powerpoint/2010/main" val="42486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0E437-CA97-4D14-9FC8-7E95E1682B8A}"/>
              </a:ext>
            </a:extLst>
          </p:cNvPr>
          <p:cNvSpPr>
            <a:spLocks noGrp="1"/>
          </p:cNvSpPr>
          <p:nvPr>
            <p:ph type="title"/>
          </p:nvPr>
        </p:nvSpPr>
        <p:spPr>
          <a:xfrm>
            <a:off x="432706" y="811732"/>
            <a:ext cx="10804253" cy="763068"/>
          </a:xfrm>
        </p:spPr>
        <p:txBody>
          <a:bodyPr/>
          <a:lstStyle/>
          <a:p>
            <a:r>
              <a:rPr lang="en-PH" dirty="0"/>
              <a:t>Using wildcards in aggregate function</a:t>
            </a:r>
          </a:p>
        </p:txBody>
      </p:sp>
      <p:pic>
        <p:nvPicPr>
          <p:cNvPr id="5" name="Content Placeholder 4">
            <a:extLst>
              <a:ext uri="{FF2B5EF4-FFF2-40B4-BE49-F238E27FC236}">
                <a16:creationId xmlns:a16="http://schemas.microsoft.com/office/drawing/2014/main" id="{32623D17-9DA3-4792-B164-21E094887175}"/>
              </a:ext>
            </a:extLst>
          </p:cNvPr>
          <p:cNvPicPr>
            <a:picLocks noGrp="1"/>
          </p:cNvPicPr>
          <p:nvPr>
            <p:ph idx="1"/>
          </p:nvPr>
        </p:nvPicPr>
        <p:blipFill>
          <a:blip r:embed="rId3"/>
          <a:stretch>
            <a:fillRect/>
          </a:stretch>
        </p:blipFill>
        <p:spPr>
          <a:xfrm>
            <a:off x="432707" y="3270452"/>
            <a:ext cx="11326586" cy="2775816"/>
          </a:xfrm>
          <a:prstGeom prst="rect">
            <a:avLst/>
          </a:prstGeom>
        </p:spPr>
      </p:pic>
    </p:spTree>
    <p:extLst>
      <p:ext uri="{BB962C8B-B14F-4D97-AF65-F5344CB8AC3E}">
        <p14:creationId xmlns:p14="http://schemas.microsoft.com/office/powerpoint/2010/main" val="259907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BE1D-626A-4F28-9667-2394B9F4D289}"/>
              </a:ext>
            </a:extLst>
          </p:cNvPr>
          <p:cNvSpPr>
            <a:spLocks noGrp="1"/>
          </p:cNvSpPr>
          <p:nvPr>
            <p:ph type="title"/>
          </p:nvPr>
        </p:nvSpPr>
        <p:spPr>
          <a:xfrm>
            <a:off x="838200" y="303300"/>
            <a:ext cx="6273800" cy="1449216"/>
          </a:xfrm>
        </p:spPr>
        <p:txBody>
          <a:bodyPr/>
          <a:lstStyle/>
          <a:p>
            <a:r>
              <a:rPr lang="en-PH" dirty="0"/>
              <a:t>Different ways for conditional formatting</a:t>
            </a:r>
          </a:p>
        </p:txBody>
      </p:sp>
      <p:pic>
        <p:nvPicPr>
          <p:cNvPr id="7" name="Content Placeholder 6">
            <a:extLst>
              <a:ext uri="{FF2B5EF4-FFF2-40B4-BE49-F238E27FC236}">
                <a16:creationId xmlns:a16="http://schemas.microsoft.com/office/drawing/2014/main" id="{8C1424B8-2068-4507-95ED-EBA9D668FC4B}"/>
              </a:ext>
            </a:extLst>
          </p:cNvPr>
          <p:cNvPicPr>
            <a:picLocks noGrp="1" noChangeAspect="1"/>
          </p:cNvPicPr>
          <p:nvPr>
            <p:ph idx="1"/>
          </p:nvPr>
        </p:nvPicPr>
        <p:blipFill>
          <a:blip r:embed="rId3"/>
          <a:stretch>
            <a:fillRect/>
          </a:stretch>
        </p:blipFill>
        <p:spPr>
          <a:xfrm>
            <a:off x="863336" y="2924944"/>
            <a:ext cx="2806456" cy="2324116"/>
          </a:xfrm>
          <a:prstGeom prst="rect">
            <a:avLst/>
          </a:prstGeom>
        </p:spPr>
      </p:pic>
      <p:pic>
        <p:nvPicPr>
          <p:cNvPr id="8" name="Picture 7">
            <a:extLst>
              <a:ext uri="{FF2B5EF4-FFF2-40B4-BE49-F238E27FC236}">
                <a16:creationId xmlns:a16="http://schemas.microsoft.com/office/drawing/2014/main" id="{B475AE50-73EC-4139-B34E-8EADB9E58F0D}"/>
              </a:ext>
            </a:extLst>
          </p:cNvPr>
          <p:cNvPicPr>
            <a:picLocks noChangeAspect="1"/>
          </p:cNvPicPr>
          <p:nvPr/>
        </p:nvPicPr>
        <p:blipFill>
          <a:blip r:embed="rId4"/>
          <a:stretch>
            <a:fillRect/>
          </a:stretch>
        </p:blipFill>
        <p:spPr>
          <a:xfrm>
            <a:off x="4303882" y="2907297"/>
            <a:ext cx="3312140" cy="2108092"/>
          </a:xfrm>
          <a:prstGeom prst="rect">
            <a:avLst/>
          </a:prstGeom>
        </p:spPr>
      </p:pic>
      <p:pic>
        <p:nvPicPr>
          <p:cNvPr id="9" name="Picture 8">
            <a:extLst>
              <a:ext uri="{FF2B5EF4-FFF2-40B4-BE49-F238E27FC236}">
                <a16:creationId xmlns:a16="http://schemas.microsoft.com/office/drawing/2014/main" id="{C8982A80-E849-495B-86A3-C86214B9153F}"/>
              </a:ext>
            </a:extLst>
          </p:cNvPr>
          <p:cNvPicPr>
            <a:picLocks noChangeAspect="1"/>
          </p:cNvPicPr>
          <p:nvPr/>
        </p:nvPicPr>
        <p:blipFill>
          <a:blip r:embed="rId5"/>
          <a:stretch>
            <a:fillRect/>
          </a:stretch>
        </p:blipFill>
        <p:spPr>
          <a:xfrm>
            <a:off x="8184232" y="2924944"/>
            <a:ext cx="3384376" cy="3292306"/>
          </a:xfrm>
          <a:prstGeom prst="rect">
            <a:avLst/>
          </a:prstGeom>
        </p:spPr>
      </p:pic>
      <p:sp>
        <p:nvSpPr>
          <p:cNvPr id="10" name="TextBox 9">
            <a:extLst>
              <a:ext uri="{FF2B5EF4-FFF2-40B4-BE49-F238E27FC236}">
                <a16:creationId xmlns:a16="http://schemas.microsoft.com/office/drawing/2014/main" id="{D8DB5250-C03B-49F0-8A5A-DEB10C664257}"/>
              </a:ext>
            </a:extLst>
          </p:cNvPr>
          <p:cNvSpPr txBox="1"/>
          <p:nvPr/>
        </p:nvSpPr>
        <p:spPr>
          <a:xfrm>
            <a:off x="839570" y="2060849"/>
            <a:ext cx="2736150" cy="646331"/>
          </a:xfrm>
          <a:prstGeom prst="rect">
            <a:avLst/>
          </a:prstGeom>
          <a:noFill/>
        </p:spPr>
        <p:txBody>
          <a:bodyPr wrap="square" rtlCol="0">
            <a:spAutoFit/>
          </a:bodyPr>
          <a:lstStyle/>
          <a:p>
            <a:r>
              <a:rPr lang="en-PH" sz="3600" b="1" dirty="0">
                <a:solidFill>
                  <a:schemeClr val="bg1"/>
                </a:solidFill>
              </a:rPr>
              <a:t>Data Bars</a:t>
            </a:r>
          </a:p>
        </p:txBody>
      </p:sp>
      <p:sp>
        <p:nvSpPr>
          <p:cNvPr id="11" name="TextBox 10">
            <a:extLst>
              <a:ext uri="{FF2B5EF4-FFF2-40B4-BE49-F238E27FC236}">
                <a16:creationId xmlns:a16="http://schemas.microsoft.com/office/drawing/2014/main" id="{121ACCEA-31B5-41A3-B60D-B7B61B73525F}"/>
              </a:ext>
            </a:extLst>
          </p:cNvPr>
          <p:cNvSpPr txBox="1"/>
          <p:nvPr/>
        </p:nvSpPr>
        <p:spPr>
          <a:xfrm>
            <a:off x="4303882" y="2053411"/>
            <a:ext cx="2736150" cy="646331"/>
          </a:xfrm>
          <a:prstGeom prst="rect">
            <a:avLst/>
          </a:prstGeom>
          <a:noFill/>
        </p:spPr>
        <p:txBody>
          <a:bodyPr wrap="square" rtlCol="0">
            <a:spAutoFit/>
          </a:bodyPr>
          <a:lstStyle/>
          <a:p>
            <a:r>
              <a:rPr lang="en-PH" sz="3600" b="1" dirty="0">
                <a:solidFill>
                  <a:schemeClr val="bg1"/>
                </a:solidFill>
              </a:rPr>
              <a:t>Color Scales</a:t>
            </a:r>
          </a:p>
        </p:txBody>
      </p:sp>
      <p:sp>
        <p:nvSpPr>
          <p:cNvPr id="12" name="TextBox 11">
            <a:extLst>
              <a:ext uri="{FF2B5EF4-FFF2-40B4-BE49-F238E27FC236}">
                <a16:creationId xmlns:a16="http://schemas.microsoft.com/office/drawing/2014/main" id="{7A1EC11E-FE63-413A-AF09-A324FA13EBCF}"/>
              </a:ext>
            </a:extLst>
          </p:cNvPr>
          <p:cNvSpPr txBox="1"/>
          <p:nvPr/>
        </p:nvSpPr>
        <p:spPr>
          <a:xfrm>
            <a:off x="8184232" y="2060849"/>
            <a:ext cx="2736150" cy="646331"/>
          </a:xfrm>
          <a:prstGeom prst="rect">
            <a:avLst/>
          </a:prstGeom>
          <a:noFill/>
        </p:spPr>
        <p:txBody>
          <a:bodyPr wrap="square" rtlCol="0">
            <a:spAutoFit/>
          </a:bodyPr>
          <a:lstStyle/>
          <a:p>
            <a:r>
              <a:rPr lang="en-PH" sz="3600" b="1" dirty="0">
                <a:solidFill>
                  <a:schemeClr val="bg1"/>
                </a:solidFill>
              </a:rPr>
              <a:t>Icon Sets</a:t>
            </a:r>
          </a:p>
        </p:txBody>
      </p:sp>
    </p:spTree>
    <p:extLst>
      <p:ext uri="{BB962C8B-B14F-4D97-AF65-F5344CB8AC3E}">
        <p14:creationId xmlns:p14="http://schemas.microsoft.com/office/powerpoint/2010/main" val="384733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50425-0AFD-4DE9-9393-4937E5DD0E60}"/>
              </a:ext>
            </a:extLst>
          </p:cNvPr>
          <p:cNvSpPr>
            <a:spLocks noGrp="1"/>
          </p:cNvSpPr>
          <p:nvPr>
            <p:ph type="title"/>
          </p:nvPr>
        </p:nvSpPr>
        <p:spPr/>
        <p:txBody>
          <a:bodyPr/>
          <a:lstStyle/>
          <a:p>
            <a:r>
              <a:rPr lang="en-PH" dirty="0"/>
              <a:t>Rules and Criteria</a:t>
            </a:r>
          </a:p>
        </p:txBody>
      </p:sp>
      <p:pic>
        <p:nvPicPr>
          <p:cNvPr id="4" name="Content Placeholder 3">
            <a:extLst>
              <a:ext uri="{FF2B5EF4-FFF2-40B4-BE49-F238E27FC236}">
                <a16:creationId xmlns:a16="http://schemas.microsoft.com/office/drawing/2014/main" id="{EA7CB4F5-3CAE-4017-ABF1-C1C70E15F5C6}"/>
              </a:ext>
            </a:extLst>
          </p:cNvPr>
          <p:cNvPicPr>
            <a:picLocks noGrp="1" noChangeAspect="1"/>
          </p:cNvPicPr>
          <p:nvPr>
            <p:ph idx="1"/>
          </p:nvPr>
        </p:nvPicPr>
        <p:blipFill>
          <a:blip r:embed="rId3"/>
          <a:stretch>
            <a:fillRect/>
          </a:stretch>
        </p:blipFill>
        <p:spPr>
          <a:xfrm>
            <a:off x="983432" y="1688120"/>
            <a:ext cx="4303494" cy="3481763"/>
          </a:xfrm>
          <a:prstGeom prst="rect">
            <a:avLst/>
          </a:prstGeom>
        </p:spPr>
      </p:pic>
      <p:pic>
        <p:nvPicPr>
          <p:cNvPr id="5" name="Picture 4">
            <a:extLst>
              <a:ext uri="{FF2B5EF4-FFF2-40B4-BE49-F238E27FC236}">
                <a16:creationId xmlns:a16="http://schemas.microsoft.com/office/drawing/2014/main" id="{3B53E7FC-C9DA-4679-9EF8-735DBB86EFC6}"/>
              </a:ext>
            </a:extLst>
          </p:cNvPr>
          <p:cNvPicPr>
            <a:picLocks noChangeAspect="1"/>
          </p:cNvPicPr>
          <p:nvPr/>
        </p:nvPicPr>
        <p:blipFill>
          <a:blip r:embed="rId4"/>
          <a:stretch>
            <a:fillRect/>
          </a:stretch>
        </p:blipFill>
        <p:spPr>
          <a:xfrm>
            <a:off x="5430789" y="1688119"/>
            <a:ext cx="6079971" cy="3541082"/>
          </a:xfrm>
          <a:prstGeom prst="rect">
            <a:avLst/>
          </a:prstGeom>
        </p:spPr>
      </p:pic>
    </p:spTree>
    <p:extLst>
      <p:ext uri="{BB962C8B-B14F-4D97-AF65-F5344CB8AC3E}">
        <p14:creationId xmlns:p14="http://schemas.microsoft.com/office/powerpoint/2010/main" val="2559250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5CB5A-03F0-4C37-B9E4-9E6BB3BFDF39}"/>
              </a:ext>
            </a:extLst>
          </p:cNvPr>
          <p:cNvSpPr>
            <a:spLocks noGrp="1"/>
          </p:cNvSpPr>
          <p:nvPr>
            <p:ph type="title"/>
          </p:nvPr>
        </p:nvSpPr>
        <p:spPr/>
        <p:txBody>
          <a:bodyPr/>
          <a:lstStyle/>
          <a:p>
            <a:r>
              <a:rPr lang="en-PH" dirty="0"/>
              <a:t>Rules and Criteria</a:t>
            </a:r>
          </a:p>
        </p:txBody>
      </p:sp>
      <p:pic>
        <p:nvPicPr>
          <p:cNvPr id="4" name="Content Placeholder 3">
            <a:extLst>
              <a:ext uri="{FF2B5EF4-FFF2-40B4-BE49-F238E27FC236}">
                <a16:creationId xmlns:a16="http://schemas.microsoft.com/office/drawing/2014/main" id="{5B9C5E6C-995C-424C-9258-81F5EE19A5A3}"/>
              </a:ext>
            </a:extLst>
          </p:cNvPr>
          <p:cNvPicPr>
            <a:picLocks noGrp="1" noChangeAspect="1"/>
          </p:cNvPicPr>
          <p:nvPr>
            <p:ph idx="1"/>
          </p:nvPr>
        </p:nvPicPr>
        <p:blipFill>
          <a:blip r:embed="rId3"/>
          <a:stretch>
            <a:fillRect/>
          </a:stretch>
        </p:blipFill>
        <p:spPr>
          <a:xfrm>
            <a:off x="839570" y="1699388"/>
            <a:ext cx="4752374" cy="4676336"/>
          </a:xfrm>
          <a:prstGeom prst="rect">
            <a:avLst/>
          </a:prstGeom>
        </p:spPr>
      </p:pic>
      <p:pic>
        <p:nvPicPr>
          <p:cNvPr id="6" name="Picture 5">
            <a:extLst>
              <a:ext uri="{FF2B5EF4-FFF2-40B4-BE49-F238E27FC236}">
                <a16:creationId xmlns:a16="http://schemas.microsoft.com/office/drawing/2014/main" id="{9D31A30F-D14B-4C60-AF59-EAF595A860BA}"/>
              </a:ext>
            </a:extLst>
          </p:cNvPr>
          <p:cNvPicPr>
            <a:picLocks noChangeAspect="1"/>
          </p:cNvPicPr>
          <p:nvPr/>
        </p:nvPicPr>
        <p:blipFill rotWithShape="1">
          <a:blip r:embed="rId4"/>
          <a:srcRect l="33970" t="16286" r="38560" b="32751"/>
          <a:stretch/>
        </p:blipFill>
        <p:spPr>
          <a:xfrm>
            <a:off x="6096000" y="1635450"/>
            <a:ext cx="4544695" cy="4740274"/>
          </a:xfrm>
          <a:prstGeom prst="rect">
            <a:avLst/>
          </a:prstGeom>
        </p:spPr>
      </p:pic>
    </p:spTree>
    <p:extLst>
      <p:ext uri="{BB962C8B-B14F-4D97-AF65-F5344CB8AC3E}">
        <p14:creationId xmlns:p14="http://schemas.microsoft.com/office/powerpoint/2010/main" val="132426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3A0A-07C5-46E7-A101-4F021A96775F}"/>
              </a:ext>
            </a:extLst>
          </p:cNvPr>
          <p:cNvSpPr>
            <a:spLocks noGrp="1"/>
          </p:cNvSpPr>
          <p:nvPr>
            <p:ph type="title"/>
          </p:nvPr>
        </p:nvSpPr>
        <p:spPr/>
        <p:txBody>
          <a:bodyPr/>
          <a:lstStyle/>
          <a:p>
            <a:r>
              <a:rPr lang="en-PH" dirty="0"/>
              <a:t>Rules and Criteria</a:t>
            </a:r>
          </a:p>
        </p:txBody>
      </p:sp>
      <p:pic>
        <p:nvPicPr>
          <p:cNvPr id="4" name="Content Placeholder 3">
            <a:extLst>
              <a:ext uri="{FF2B5EF4-FFF2-40B4-BE49-F238E27FC236}">
                <a16:creationId xmlns:a16="http://schemas.microsoft.com/office/drawing/2014/main" id="{ACC57E70-E2CD-40E1-AC1A-0E410524D1B7}"/>
              </a:ext>
            </a:extLst>
          </p:cNvPr>
          <p:cNvPicPr>
            <a:picLocks noGrp="1" noChangeAspect="1"/>
          </p:cNvPicPr>
          <p:nvPr>
            <p:ph idx="1"/>
          </p:nvPr>
        </p:nvPicPr>
        <p:blipFill>
          <a:blip r:embed="rId3"/>
          <a:stretch>
            <a:fillRect/>
          </a:stretch>
        </p:blipFill>
        <p:spPr>
          <a:xfrm>
            <a:off x="983432" y="1722219"/>
            <a:ext cx="4392488" cy="4276896"/>
          </a:xfrm>
          <a:prstGeom prst="rect">
            <a:avLst/>
          </a:prstGeom>
        </p:spPr>
      </p:pic>
      <p:pic>
        <p:nvPicPr>
          <p:cNvPr id="5" name="Picture 4">
            <a:extLst>
              <a:ext uri="{FF2B5EF4-FFF2-40B4-BE49-F238E27FC236}">
                <a16:creationId xmlns:a16="http://schemas.microsoft.com/office/drawing/2014/main" id="{19587E1E-611F-4BFB-96F6-CA4651F9E086}"/>
              </a:ext>
            </a:extLst>
          </p:cNvPr>
          <p:cNvPicPr>
            <a:picLocks noChangeAspect="1"/>
          </p:cNvPicPr>
          <p:nvPr/>
        </p:nvPicPr>
        <p:blipFill>
          <a:blip r:embed="rId4"/>
          <a:stretch>
            <a:fillRect/>
          </a:stretch>
        </p:blipFill>
        <p:spPr>
          <a:xfrm>
            <a:off x="5735960" y="1643063"/>
            <a:ext cx="4392488" cy="4311997"/>
          </a:xfrm>
          <a:prstGeom prst="rect">
            <a:avLst/>
          </a:prstGeom>
        </p:spPr>
      </p:pic>
    </p:spTree>
    <p:extLst>
      <p:ext uri="{BB962C8B-B14F-4D97-AF65-F5344CB8AC3E}">
        <p14:creationId xmlns:p14="http://schemas.microsoft.com/office/powerpoint/2010/main" val="184308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DCFA8-097D-44F0-B53B-48ED26D818BA}"/>
              </a:ext>
            </a:extLst>
          </p:cNvPr>
          <p:cNvSpPr>
            <a:spLocks noGrp="1"/>
          </p:cNvSpPr>
          <p:nvPr>
            <p:ph type="title"/>
          </p:nvPr>
        </p:nvSpPr>
        <p:spPr/>
        <p:txBody>
          <a:bodyPr/>
          <a:lstStyle/>
          <a:p>
            <a:r>
              <a:rPr lang="en-PH" dirty="0"/>
              <a:t>Managing Rules</a:t>
            </a:r>
          </a:p>
        </p:txBody>
      </p:sp>
      <p:sp>
        <p:nvSpPr>
          <p:cNvPr id="3" name="Content Placeholder 2">
            <a:extLst>
              <a:ext uri="{FF2B5EF4-FFF2-40B4-BE49-F238E27FC236}">
                <a16:creationId xmlns:a16="http://schemas.microsoft.com/office/drawing/2014/main" id="{9079B022-CAEB-4661-B46D-05EF46751874}"/>
              </a:ext>
            </a:extLst>
          </p:cNvPr>
          <p:cNvSpPr>
            <a:spLocks noGrp="1"/>
          </p:cNvSpPr>
          <p:nvPr>
            <p:ph idx="1"/>
          </p:nvPr>
        </p:nvSpPr>
        <p:spPr/>
        <p:txBody>
          <a:bodyPr/>
          <a:lstStyle/>
          <a:p>
            <a:r>
              <a:rPr lang="en-PH" dirty="0"/>
              <a:t>Clear Rules – can clear conditional formatting rules by: </a:t>
            </a:r>
          </a:p>
          <a:p>
            <a:pPr lvl="1"/>
            <a:r>
              <a:rPr lang="en-PH" dirty="0"/>
              <a:t>Selected Cells</a:t>
            </a:r>
          </a:p>
          <a:p>
            <a:pPr lvl="1"/>
            <a:r>
              <a:rPr lang="en-PH" dirty="0"/>
              <a:t>Entire Sheet</a:t>
            </a:r>
          </a:p>
          <a:p>
            <a:pPr lvl="1"/>
            <a:r>
              <a:rPr lang="en-PH" dirty="0"/>
              <a:t>Entire Table</a:t>
            </a:r>
          </a:p>
          <a:p>
            <a:pPr lvl="1"/>
            <a:r>
              <a:rPr lang="en-PH" dirty="0"/>
              <a:t>Entire PivotTable</a:t>
            </a:r>
          </a:p>
          <a:p>
            <a:r>
              <a:rPr lang="en-PH" dirty="0"/>
              <a:t>Manage Rules – allows users to create, edit, and delete rules. This allows management of rules in the worksheet or the whole workbook.</a:t>
            </a:r>
          </a:p>
        </p:txBody>
      </p:sp>
    </p:spTree>
    <p:extLst>
      <p:ext uri="{BB962C8B-B14F-4D97-AF65-F5344CB8AC3E}">
        <p14:creationId xmlns:p14="http://schemas.microsoft.com/office/powerpoint/2010/main" val="217340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F6B6C-973D-44E0-AB02-0DEEDE0A1F4E}"/>
              </a:ext>
            </a:extLst>
          </p:cNvPr>
          <p:cNvSpPr>
            <a:spLocks noGrp="1"/>
          </p:cNvSpPr>
          <p:nvPr>
            <p:ph type="title"/>
          </p:nvPr>
        </p:nvSpPr>
        <p:spPr/>
        <p:txBody>
          <a:bodyPr/>
          <a:lstStyle/>
          <a:p>
            <a:r>
              <a:rPr lang="en-PH" dirty="0"/>
              <a:t>PivotTable</a:t>
            </a:r>
          </a:p>
        </p:txBody>
      </p:sp>
      <p:pic>
        <p:nvPicPr>
          <p:cNvPr id="9" name="Content Placeholder 8">
            <a:extLst>
              <a:ext uri="{FF2B5EF4-FFF2-40B4-BE49-F238E27FC236}">
                <a16:creationId xmlns:a16="http://schemas.microsoft.com/office/drawing/2014/main" id="{547D4C66-AEEE-4CF9-B5FA-02C3C67AB7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0636" y="1556792"/>
            <a:ext cx="8710613" cy="4680520"/>
          </a:xfrm>
        </p:spPr>
      </p:pic>
    </p:spTree>
    <p:extLst>
      <p:ext uri="{BB962C8B-B14F-4D97-AF65-F5344CB8AC3E}">
        <p14:creationId xmlns:p14="http://schemas.microsoft.com/office/powerpoint/2010/main" val="119308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AC72-95B2-4651-8E0A-E0ADFBC6F77E}"/>
              </a:ext>
            </a:extLst>
          </p:cNvPr>
          <p:cNvSpPr>
            <a:spLocks noGrp="1"/>
          </p:cNvSpPr>
          <p:nvPr>
            <p:ph type="title"/>
          </p:nvPr>
        </p:nvSpPr>
        <p:spPr/>
        <p:txBody>
          <a:bodyPr/>
          <a:lstStyle/>
          <a:p>
            <a:r>
              <a:rPr lang="en-PH" dirty="0"/>
              <a:t>Parts of PivotTable</a:t>
            </a:r>
          </a:p>
        </p:txBody>
      </p:sp>
      <p:pic>
        <p:nvPicPr>
          <p:cNvPr id="11" name="Content Placeholder 10">
            <a:extLst>
              <a:ext uri="{FF2B5EF4-FFF2-40B4-BE49-F238E27FC236}">
                <a16:creationId xmlns:a16="http://schemas.microsoft.com/office/drawing/2014/main" id="{A428CA50-DF91-4613-A155-3E720192335B}"/>
              </a:ext>
            </a:extLst>
          </p:cNvPr>
          <p:cNvPicPr>
            <a:picLocks noGrp="1" noChangeAspect="1"/>
          </p:cNvPicPr>
          <p:nvPr>
            <p:ph idx="1"/>
          </p:nvPr>
        </p:nvPicPr>
        <p:blipFill>
          <a:blip r:embed="rId3"/>
          <a:stretch>
            <a:fillRect/>
          </a:stretch>
        </p:blipFill>
        <p:spPr>
          <a:xfrm>
            <a:off x="695401" y="2060848"/>
            <a:ext cx="10870975" cy="4104456"/>
          </a:xfrm>
          <a:prstGeom prst="rect">
            <a:avLst/>
          </a:prstGeom>
        </p:spPr>
      </p:pic>
      <p:sp>
        <p:nvSpPr>
          <p:cNvPr id="13" name="Oval 12">
            <a:extLst>
              <a:ext uri="{FF2B5EF4-FFF2-40B4-BE49-F238E27FC236}">
                <a16:creationId xmlns:a16="http://schemas.microsoft.com/office/drawing/2014/main" id="{4A2029A1-E187-4F9C-BFA4-21DB32A82D10}"/>
              </a:ext>
            </a:extLst>
          </p:cNvPr>
          <p:cNvSpPr/>
          <p:nvPr/>
        </p:nvSpPr>
        <p:spPr>
          <a:xfrm>
            <a:off x="10488488" y="4725144"/>
            <a:ext cx="504056"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b="1" dirty="0"/>
              <a:t>1</a:t>
            </a:r>
          </a:p>
        </p:txBody>
      </p:sp>
      <p:sp>
        <p:nvSpPr>
          <p:cNvPr id="14" name="Oval 13">
            <a:extLst>
              <a:ext uri="{FF2B5EF4-FFF2-40B4-BE49-F238E27FC236}">
                <a16:creationId xmlns:a16="http://schemas.microsoft.com/office/drawing/2014/main" id="{FA7BF49F-3709-4A51-85B5-F0185711CAD7}"/>
              </a:ext>
            </a:extLst>
          </p:cNvPr>
          <p:cNvSpPr/>
          <p:nvPr/>
        </p:nvSpPr>
        <p:spPr>
          <a:xfrm>
            <a:off x="8904312" y="5445224"/>
            <a:ext cx="504056"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b="1" dirty="0"/>
              <a:t>2</a:t>
            </a:r>
          </a:p>
        </p:txBody>
      </p:sp>
      <p:sp>
        <p:nvSpPr>
          <p:cNvPr id="15" name="Oval 14">
            <a:extLst>
              <a:ext uri="{FF2B5EF4-FFF2-40B4-BE49-F238E27FC236}">
                <a16:creationId xmlns:a16="http://schemas.microsoft.com/office/drawing/2014/main" id="{C1EDA1EC-F2BB-46EA-B826-6A067928C16E}"/>
              </a:ext>
            </a:extLst>
          </p:cNvPr>
          <p:cNvSpPr/>
          <p:nvPr/>
        </p:nvSpPr>
        <p:spPr>
          <a:xfrm>
            <a:off x="10740516" y="5445224"/>
            <a:ext cx="504056"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b="1" dirty="0"/>
              <a:t>3</a:t>
            </a:r>
          </a:p>
        </p:txBody>
      </p:sp>
      <p:sp>
        <p:nvSpPr>
          <p:cNvPr id="16" name="Oval 15">
            <a:extLst>
              <a:ext uri="{FF2B5EF4-FFF2-40B4-BE49-F238E27FC236}">
                <a16:creationId xmlns:a16="http://schemas.microsoft.com/office/drawing/2014/main" id="{A834CCF3-C7C5-4617-8E68-4E85C3FBDBB1}"/>
              </a:ext>
            </a:extLst>
          </p:cNvPr>
          <p:cNvSpPr/>
          <p:nvPr/>
        </p:nvSpPr>
        <p:spPr>
          <a:xfrm>
            <a:off x="8652284" y="4612073"/>
            <a:ext cx="504056" cy="4320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PH" b="1" dirty="0"/>
              <a:t>4</a:t>
            </a:r>
          </a:p>
        </p:txBody>
      </p:sp>
    </p:spTree>
    <p:extLst>
      <p:ext uri="{BB962C8B-B14F-4D97-AF65-F5344CB8AC3E}">
        <p14:creationId xmlns:p14="http://schemas.microsoft.com/office/powerpoint/2010/main" val="319523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7F839-EE46-45CF-8D77-F0AACEDA0419}"/>
              </a:ext>
            </a:extLst>
          </p:cNvPr>
          <p:cNvSpPr>
            <a:spLocks noGrp="1"/>
          </p:cNvSpPr>
          <p:nvPr>
            <p:ph type="title"/>
          </p:nvPr>
        </p:nvSpPr>
        <p:spPr/>
        <p:txBody>
          <a:bodyPr/>
          <a:lstStyle/>
          <a:p>
            <a:r>
              <a:rPr lang="en-PH" dirty="0"/>
              <a:t>Creating PivotTable</a:t>
            </a:r>
          </a:p>
        </p:txBody>
      </p:sp>
      <p:pic>
        <p:nvPicPr>
          <p:cNvPr id="4" name="Content Placeholder 4">
            <a:extLst>
              <a:ext uri="{FF2B5EF4-FFF2-40B4-BE49-F238E27FC236}">
                <a16:creationId xmlns:a16="http://schemas.microsoft.com/office/drawing/2014/main" id="{F0D2A9C2-97A3-4BB5-8158-4E369820F5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4084" y="1484784"/>
            <a:ext cx="9514670" cy="5112568"/>
          </a:xfrm>
        </p:spPr>
      </p:pic>
    </p:spTree>
    <p:extLst>
      <p:ext uri="{BB962C8B-B14F-4D97-AF65-F5344CB8AC3E}">
        <p14:creationId xmlns:p14="http://schemas.microsoft.com/office/powerpoint/2010/main" val="293849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B5735-3EE0-4DFA-8AAA-99CE7DE1D4B0}"/>
              </a:ext>
            </a:extLst>
          </p:cNvPr>
          <p:cNvSpPr>
            <a:spLocks noGrp="1"/>
          </p:cNvSpPr>
          <p:nvPr>
            <p:ph type="title"/>
          </p:nvPr>
        </p:nvSpPr>
        <p:spPr/>
        <p:txBody>
          <a:bodyPr/>
          <a:lstStyle/>
          <a:p>
            <a:r>
              <a:rPr lang="en-PH" dirty="0"/>
              <a:t>GETPIVOTDATA()</a:t>
            </a:r>
          </a:p>
        </p:txBody>
      </p:sp>
      <p:pic>
        <p:nvPicPr>
          <p:cNvPr id="4" name="Content Placeholder 3">
            <a:extLst>
              <a:ext uri="{FF2B5EF4-FFF2-40B4-BE49-F238E27FC236}">
                <a16:creationId xmlns:a16="http://schemas.microsoft.com/office/drawing/2014/main" id="{90F59C0A-1A15-469B-BBE9-B150F03CB204}"/>
              </a:ext>
            </a:extLst>
          </p:cNvPr>
          <p:cNvPicPr>
            <a:picLocks noGrp="1" noChangeAspect="1"/>
          </p:cNvPicPr>
          <p:nvPr>
            <p:ph idx="1"/>
          </p:nvPr>
        </p:nvPicPr>
        <p:blipFill>
          <a:blip r:embed="rId3"/>
          <a:stretch>
            <a:fillRect/>
          </a:stretch>
        </p:blipFill>
        <p:spPr>
          <a:xfrm>
            <a:off x="839571" y="1698132"/>
            <a:ext cx="10580877" cy="1730869"/>
          </a:xfrm>
          <a:prstGeom prst="rect">
            <a:avLst/>
          </a:prstGeom>
        </p:spPr>
      </p:pic>
    </p:spTree>
    <p:extLst>
      <p:ext uri="{BB962C8B-B14F-4D97-AF65-F5344CB8AC3E}">
        <p14:creationId xmlns:p14="http://schemas.microsoft.com/office/powerpoint/2010/main" val="367152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8F90B-E356-4BC6-B11E-455D808D3ABF}"/>
              </a:ext>
            </a:extLst>
          </p:cNvPr>
          <p:cNvSpPr>
            <a:spLocks noGrp="1"/>
          </p:cNvSpPr>
          <p:nvPr>
            <p:ph type="title"/>
          </p:nvPr>
        </p:nvSpPr>
        <p:spPr/>
        <p:txBody>
          <a:bodyPr/>
          <a:lstStyle/>
          <a:p>
            <a:r>
              <a:rPr lang="en-PH" dirty="0" err="1"/>
              <a:t>PivotCharts</a:t>
            </a:r>
            <a:endParaRPr lang="en-PH" dirty="0"/>
          </a:p>
        </p:txBody>
      </p:sp>
      <p:pic>
        <p:nvPicPr>
          <p:cNvPr id="5" name="Content Placeholder 4">
            <a:extLst>
              <a:ext uri="{FF2B5EF4-FFF2-40B4-BE49-F238E27FC236}">
                <a16:creationId xmlns:a16="http://schemas.microsoft.com/office/drawing/2014/main" id="{3147C178-4752-4AE4-92ED-DE505484F1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1022" y="1556792"/>
            <a:ext cx="9186223" cy="4936082"/>
          </a:xfrm>
        </p:spPr>
      </p:pic>
    </p:spTree>
    <p:extLst>
      <p:ext uri="{BB962C8B-B14F-4D97-AF65-F5344CB8AC3E}">
        <p14:creationId xmlns:p14="http://schemas.microsoft.com/office/powerpoint/2010/main" val="307671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C2F0-BFA2-47B8-9E41-A16EAEF8F3F8}"/>
              </a:ext>
            </a:extLst>
          </p:cNvPr>
          <p:cNvSpPr>
            <a:spLocks noGrp="1"/>
          </p:cNvSpPr>
          <p:nvPr>
            <p:ph type="title"/>
          </p:nvPr>
        </p:nvSpPr>
        <p:spPr/>
        <p:txBody>
          <a:bodyPr/>
          <a:lstStyle/>
          <a:p>
            <a:r>
              <a:rPr lang="en-US" dirty="0"/>
              <a:t>Criteria Examples</a:t>
            </a:r>
            <a:endParaRPr lang="en-PH" dirty="0"/>
          </a:p>
        </p:txBody>
      </p:sp>
      <p:graphicFrame>
        <p:nvGraphicFramePr>
          <p:cNvPr id="8" name="Content Placeholder 7">
            <a:extLst>
              <a:ext uri="{FF2B5EF4-FFF2-40B4-BE49-F238E27FC236}">
                <a16:creationId xmlns:a16="http://schemas.microsoft.com/office/drawing/2014/main" id="{630191C2-D61D-4310-A686-ECA2D943C8F5}"/>
              </a:ext>
            </a:extLst>
          </p:cNvPr>
          <p:cNvGraphicFramePr>
            <a:graphicFrameLocks noGrp="1"/>
          </p:cNvGraphicFramePr>
          <p:nvPr>
            <p:ph idx="1"/>
          </p:nvPr>
        </p:nvGraphicFramePr>
        <p:xfrm>
          <a:off x="838200" y="2419350"/>
          <a:ext cx="8972551" cy="3573781"/>
        </p:xfrm>
        <a:graphic>
          <a:graphicData uri="http://schemas.openxmlformats.org/drawingml/2006/table">
            <a:tbl>
              <a:tblPr>
                <a:tableStyleId>{0660B408-B3CF-4A94-85FC-2B1E0A45F4A2}</a:tableStyleId>
              </a:tblPr>
              <a:tblGrid>
                <a:gridCol w="2543176">
                  <a:extLst>
                    <a:ext uri="{9D8B030D-6E8A-4147-A177-3AD203B41FA5}">
                      <a16:colId xmlns:a16="http://schemas.microsoft.com/office/drawing/2014/main" val="2373839838"/>
                    </a:ext>
                  </a:extLst>
                </a:gridCol>
                <a:gridCol w="1809749">
                  <a:extLst>
                    <a:ext uri="{9D8B030D-6E8A-4147-A177-3AD203B41FA5}">
                      <a16:colId xmlns:a16="http://schemas.microsoft.com/office/drawing/2014/main" val="1344715002"/>
                    </a:ext>
                  </a:extLst>
                </a:gridCol>
                <a:gridCol w="4619626">
                  <a:extLst>
                    <a:ext uri="{9D8B030D-6E8A-4147-A177-3AD203B41FA5}">
                      <a16:colId xmlns:a16="http://schemas.microsoft.com/office/drawing/2014/main" val="1074959539"/>
                    </a:ext>
                  </a:extLst>
                </a:gridCol>
              </a:tblGrid>
              <a:tr h="411825">
                <a:tc>
                  <a:txBody>
                    <a:bodyPr/>
                    <a:lstStyle/>
                    <a:p>
                      <a:pPr algn="ctr" fontAlgn="ctr"/>
                      <a:r>
                        <a:rPr lang="en-PH" sz="1600" u="none" strike="noStrike" dirty="0">
                          <a:solidFill>
                            <a:schemeClr val="bg1"/>
                          </a:solidFill>
                          <a:effectLst/>
                        </a:rPr>
                        <a:t>Criteria Type</a:t>
                      </a:r>
                      <a:endParaRPr lang="en-PH" sz="1600" b="1" i="0" u="none" strike="noStrike" dirty="0">
                        <a:solidFill>
                          <a:schemeClr val="bg1"/>
                        </a:solidFill>
                        <a:effectLst/>
                        <a:latin typeface="Roboto" panose="02000000000000000000" pitchFamily="2" charset="0"/>
                      </a:endParaRPr>
                    </a:p>
                  </a:txBody>
                  <a:tcPr marL="9525" marR="9525" marT="9525" marB="0" anchor="ctr">
                    <a:solidFill>
                      <a:schemeClr val="accent2"/>
                    </a:solidFill>
                  </a:tcPr>
                </a:tc>
                <a:tc>
                  <a:txBody>
                    <a:bodyPr/>
                    <a:lstStyle/>
                    <a:p>
                      <a:pPr algn="ctr" fontAlgn="ctr"/>
                      <a:r>
                        <a:rPr lang="en-PH" sz="1600" u="none" strike="noStrike" dirty="0">
                          <a:solidFill>
                            <a:schemeClr val="bg1"/>
                          </a:solidFill>
                          <a:effectLst/>
                        </a:rPr>
                        <a:t>Example</a:t>
                      </a:r>
                      <a:endParaRPr lang="en-PH" sz="1600" b="1" i="0" u="none" strike="noStrike" dirty="0">
                        <a:solidFill>
                          <a:schemeClr val="bg1"/>
                        </a:solidFill>
                        <a:effectLst/>
                        <a:latin typeface="Roboto" panose="02000000000000000000" pitchFamily="2" charset="0"/>
                      </a:endParaRPr>
                    </a:p>
                  </a:txBody>
                  <a:tcPr marL="9525" marR="9525" marT="9525" marB="0" anchor="ctr">
                    <a:solidFill>
                      <a:schemeClr val="accent2"/>
                    </a:solidFill>
                  </a:tcPr>
                </a:tc>
                <a:tc>
                  <a:txBody>
                    <a:bodyPr/>
                    <a:lstStyle/>
                    <a:p>
                      <a:pPr algn="ctr" fontAlgn="ctr"/>
                      <a:r>
                        <a:rPr lang="en-PH" sz="1600" u="none" strike="noStrike" dirty="0">
                          <a:solidFill>
                            <a:schemeClr val="bg1"/>
                          </a:solidFill>
                          <a:effectLst/>
                        </a:rPr>
                        <a:t>Result</a:t>
                      </a:r>
                      <a:endParaRPr lang="en-PH" sz="1600" b="1" i="0" u="none" strike="noStrike" dirty="0">
                        <a:solidFill>
                          <a:schemeClr val="bg1"/>
                        </a:solidFill>
                        <a:effectLst/>
                        <a:latin typeface="Roboto" panose="02000000000000000000" pitchFamily="2" charset="0"/>
                      </a:endParaRPr>
                    </a:p>
                  </a:txBody>
                  <a:tcPr marL="9525" marR="9525" marT="9525" marB="0" anchor="ctr">
                    <a:solidFill>
                      <a:schemeClr val="accent2"/>
                    </a:solidFill>
                  </a:tcPr>
                </a:tc>
                <a:extLst>
                  <a:ext uri="{0D108BD9-81ED-4DB2-BD59-A6C34878D82A}">
                    <a16:rowId xmlns:a16="http://schemas.microsoft.com/office/drawing/2014/main" val="3078452835"/>
                  </a:ext>
                </a:extLst>
              </a:tr>
              <a:tr h="484500">
                <a:tc>
                  <a:txBody>
                    <a:bodyPr/>
                    <a:lstStyle/>
                    <a:p>
                      <a:pPr algn="ctr" fontAlgn="ctr"/>
                      <a:r>
                        <a:rPr lang="en-PH" sz="1600" u="none" strike="noStrike">
                          <a:effectLst/>
                        </a:rPr>
                        <a:t>Number</a:t>
                      </a:r>
                      <a:endParaRPr lang="en-PH" sz="1600" b="0" i="0" u="none" strike="noStrike">
                        <a:solidFill>
                          <a:srgbClr val="1B264F"/>
                        </a:solidFill>
                        <a:effectLst/>
                        <a:latin typeface="Roboto" panose="02000000000000000000" pitchFamily="2" charset="0"/>
                      </a:endParaRPr>
                    </a:p>
                  </a:txBody>
                  <a:tcPr marL="9525" marR="9525" marT="9525" marB="0" anchor="ctr"/>
                </a:tc>
                <a:tc>
                  <a:txBody>
                    <a:bodyPr/>
                    <a:lstStyle/>
                    <a:p>
                      <a:pPr algn="ctr" fontAlgn="ctr"/>
                      <a:r>
                        <a:rPr lang="en-PH" sz="1400" u="none" strike="noStrike" dirty="0">
                          <a:effectLst/>
                        </a:rPr>
                        <a:t>54</a:t>
                      </a:r>
                      <a:endParaRPr lang="en-PH" sz="1400" b="0" i="0" u="none" strike="noStrike" dirty="0">
                        <a:solidFill>
                          <a:srgbClr val="1B264F"/>
                        </a:solidFill>
                        <a:effectLst/>
                        <a:latin typeface="Roboto" panose="02000000000000000000" pitchFamily="2" charset="0"/>
                      </a:endParaRPr>
                    </a:p>
                  </a:txBody>
                  <a:tcPr marL="9525" marR="9525" marT="9525" marB="0" anchor="ctr"/>
                </a:tc>
                <a:tc>
                  <a:txBody>
                    <a:bodyPr/>
                    <a:lstStyle/>
                    <a:p>
                      <a:pPr algn="ctr" fontAlgn="ctr"/>
                      <a:r>
                        <a:rPr lang="en-US" sz="1600" u="none" strike="noStrike">
                          <a:effectLst/>
                        </a:rPr>
                        <a:t>Looks for any number equal to 54</a:t>
                      </a:r>
                      <a:endParaRPr lang="en-US" sz="1600" b="0" i="0" u="none" strike="noStrike">
                        <a:solidFill>
                          <a:srgbClr val="1B264F"/>
                        </a:solidFill>
                        <a:effectLst/>
                        <a:latin typeface="Roboto" panose="02000000000000000000" pitchFamily="2" charset="0"/>
                      </a:endParaRPr>
                    </a:p>
                  </a:txBody>
                  <a:tcPr marL="9525" marR="9525" marT="9525" marB="0" anchor="ctr"/>
                </a:tc>
                <a:extLst>
                  <a:ext uri="{0D108BD9-81ED-4DB2-BD59-A6C34878D82A}">
                    <a16:rowId xmlns:a16="http://schemas.microsoft.com/office/drawing/2014/main" val="1533148322"/>
                  </a:ext>
                </a:extLst>
              </a:tr>
              <a:tr h="484500">
                <a:tc>
                  <a:txBody>
                    <a:bodyPr/>
                    <a:lstStyle/>
                    <a:p>
                      <a:pPr algn="ctr" fontAlgn="ctr"/>
                      <a:r>
                        <a:rPr lang="en-PH" sz="1600" u="none" strike="noStrike" dirty="0">
                          <a:effectLst/>
                        </a:rPr>
                        <a:t>Logical Expression</a:t>
                      </a:r>
                      <a:endParaRPr lang="en-PH" sz="1600" b="0" i="0" u="none" strike="noStrike" dirty="0">
                        <a:solidFill>
                          <a:srgbClr val="1B264F"/>
                        </a:solidFill>
                        <a:effectLst/>
                        <a:latin typeface="Roboto" panose="02000000000000000000" pitchFamily="2" charset="0"/>
                      </a:endParaRPr>
                    </a:p>
                  </a:txBody>
                  <a:tcPr marL="9525" marR="9525" marT="9525" marB="0" anchor="ctr"/>
                </a:tc>
                <a:tc>
                  <a:txBody>
                    <a:bodyPr/>
                    <a:lstStyle/>
                    <a:p>
                      <a:pPr algn="ctr" fontAlgn="ctr"/>
                      <a:r>
                        <a:rPr lang="en-PH" sz="1400" u="none" strike="noStrike" dirty="0">
                          <a:effectLst/>
                        </a:rPr>
                        <a:t>"&gt;100"</a:t>
                      </a:r>
                      <a:endParaRPr lang="en-PH" sz="1400" b="0" i="0" u="none" strike="noStrike" dirty="0">
                        <a:solidFill>
                          <a:srgbClr val="1B264F"/>
                        </a:solidFill>
                        <a:effectLst/>
                        <a:latin typeface="Roboto" panose="02000000000000000000" pitchFamily="2" charset="0"/>
                      </a:endParaRPr>
                    </a:p>
                  </a:txBody>
                  <a:tcPr marL="9525" marR="9525" marT="9525" marB="0" anchor="ctr"/>
                </a:tc>
                <a:tc>
                  <a:txBody>
                    <a:bodyPr/>
                    <a:lstStyle/>
                    <a:p>
                      <a:pPr algn="ctr" fontAlgn="ctr"/>
                      <a:r>
                        <a:rPr lang="en-US" sz="1600" u="none" strike="noStrike" dirty="0">
                          <a:effectLst/>
                        </a:rPr>
                        <a:t>Looks for any number greater than 100</a:t>
                      </a:r>
                      <a:endParaRPr lang="en-US" sz="1600" b="0" i="0" u="none" strike="noStrike" dirty="0">
                        <a:solidFill>
                          <a:srgbClr val="1B264F"/>
                        </a:solidFill>
                        <a:effectLst/>
                        <a:latin typeface="Roboto" panose="02000000000000000000" pitchFamily="2" charset="0"/>
                      </a:endParaRPr>
                    </a:p>
                  </a:txBody>
                  <a:tcPr marL="9525" marR="9525" marT="9525" marB="0" anchor="ctr"/>
                </a:tc>
                <a:extLst>
                  <a:ext uri="{0D108BD9-81ED-4DB2-BD59-A6C34878D82A}">
                    <a16:rowId xmlns:a16="http://schemas.microsoft.com/office/drawing/2014/main" val="172566142"/>
                  </a:ext>
                </a:extLst>
              </a:tr>
              <a:tr h="726751">
                <a:tc>
                  <a:txBody>
                    <a:bodyPr/>
                    <a:lstStyle/>
                    <a:p>
                      <a:pPr algn="ctr" fontAlgn="ctr"/>
                      <a:r>
                        <a:rPr lang="en-PH" sz="1600" u="none" strike="noStrike">
                          <a:effectLst/>
                        </a:rPr>
                        <a:t>Cell Reference</a:t>
                      </a:r>
                      <a:endParaRPr lang="en-PH" sz="1600" b="0" i="0" u="none" strike="noStrike">
                        <a:solidFill>
                          <a:srgbClr val="1B264F"/>
                        </a:solidFill>
                        <a:effectLst/>
                        <a:latin typeface="Roboto" panose="02000000000000000000" pitchFamily="2" charset="0"/>
                      </a:endParaRPr>
                    </a:p>
                  </a:txBody>
                  <a:tcPr marL="9525" marR="9525" marT="9525" marB="0" anchor="ctr"/>
                </a:tc>
                <a:tc>
                  <a:txBody>
                    <a:bodyPr/>
                    <a:lstStyle/>
                    <a:p>
                      <a:pPr algn="ctr" fontAlgn="ctr"/>
                      <a:r>
                        <a:rPr lang="en-PH" sz="1400" u="none" strike="noStrike">
                          <a:effectLst/>
                        </a:rPr>
                        <a:t>A15</a:t>
                      </a:r>
                      <a:endParaRPr lang="en-PH" sz="1400" b="0" i="0" u="none" strike="noStrike">
                        <a:solidFill>
                          <a:srgbClr val="1B264F"/>
                        </a:solidFill>
                        <a:effectLst/>
                        <a:latin typeface="Roboto" panose="02000000000000000000" pitchFamily="2" charset="0"/>
                      </a:endParaRPr>
                    </a:p>
                  </a:txBody>
                  <a:tcPr marL="9525" marR="9525" marT="9525" marB="0" anchor="ctr"/>
                </a:tc>
                <a:tc>
                  <a:txBody>
                    <a:bodyPr/>
                    <a:lstStyle/>
                    <a:p>
                      <a:pPr algn="ctr" fontAlgn="ctr"/>
                      <a:r>
                        <a:rPr lang="en-US" sz="1600" u="none" strike="noStrike" dirty="0">
                          <a:effectLst/>
                        </a:rPr>
                        <a:t>Looks for any value equal to the value in cell A15</a:t>
                      </a:r>
                      <a:endParaRPr lang="en-US" sz="1600" b="0" i="0" u="none" strike="noStrike" dirty="0">
                        <a:solidFill>
                          <a:srgbClr val="1B264F"/>
                        </a:solidFill>
                        <a:effectLst/>
                        <a:latin typeface="Roboto" panose="02000000000000000000" pitchFamily="2" charset="0"/>
                      </a:endParaRPr>
                    </a:p>
                  </a:txBody>
                  <a:tcPr marL="9525" marR="9525" marT="9525" marB="0" anchor="ctr"/>
                </a:tc>
                <a:extLst>
                  <a:ext uri="{0D108BD9-81ED-4DB2-BD59-A6C34878D82A}">
                    <a16:rowId xmlns:a16="http://schemas.microsoft.com/office/drawing/2014/main" val="278253349"/>
                  </a:ext>
                </a:extLst>
              </a:tr>
              <a:tr h="484500">
                <a:tc>
                  <a:txBody>
                    <a:bodyPr/>
                    <a:lstStyle/>
                    <a:p>
                      <a:pPr algn="ctr" fontAlgn="ctr"/>
                      <a:r>
                        <a:rPr lang="en-PH" sz="1600" u="none" strike="noStrike">
                          <a:effectLst/>
                        </a:rPr>
                        <a:t>Wildcard</a:t>
                      </a:r>
                      <a:endParaRPr lang="en-PH" sz="1600" b="0" i="0" u="none" strike="noStrike">
                        <a:solidFill>
                          <a:srgbClr val="1B264F"/>
                        </a:solidFill>
                        <a:effectLst/>
                        <a:latin typeface="Roboto" panose="02000000000000000000" pitchFamily="2" charset="0"/>
                      </a:endParaRPr>
                    </a:p>
                  </a:txBody>
                  <a:tcPr marL="9525" marR="9525" marT="9525" marB="0" anchor="ctr"/>
                </a:tc>
                <a:tc>
                  <a:txBody>
                    <a:bodyPr/>
                    <a:lstStyle/>
                    <a:p>
                      <a:pPr algn="ctr" fontAlgn="ctr"/>
                      <a:r>
                        <a:rPr lang="en-PH" sz="1400" u="none" strike="noStrike">
                          <a:effectLst/>
                        </a:rPr>
                        <a:t>"W*"</a:t>
                      </a:r>
                      <a:endParaRPr lang="en-PH" sz="1400" b="0" i="0" u="none" strike="noStrike">
                        <a:solidFill>
                          <a:srgbClr val="1B264F"/>
                        </a:solidFill>
                        <a:effectLst/>
                        <a:latin typeface="Roboto" panose="02000000000000000000" pitchFamily="2" charset="0"/>
                      </a:endParaRPr>
                    </a:p>
                  </a:txBody>
                  <a:tcPr marL="9525" marR="9525" marT="9525" marB="0" anchor="ctr"/>
                </a:tc>
                <a:tc>
                  <a:txBody>
                    <a:bodyPr/>
                    <a:lstStyle/>
                    <a:p>
                      <a:pPr algn="ctr" fontAlgn="ctr"/>
                      <a:r>
                        <a:rPr lang="en-US" sz="1600" u="none" strike="noStrike" dirty="0">
                          <a:effectLst/>
                        </a:rPr>
                        <a:t>Looks for any value that starts with a W</a:t>
                      </a:r>
                      <a:endParaRPr lang="en-US" sz="1600" b="0" i="0" u="none" strike="noStrike" dirty="0">
                        <a:solidFill>
                          <a:srgbClr val="1B264F"/>
                        </a:solidFill>
                        <a:effectLst/>
                        <a:latin typeface="Roboto" panose="02000000000000000000" pitchFamily="2" charset="0"/>
                      </a:endParaRPr>
                    </a:p>
                  </a:txBody>
                  <a:tcPr marL="9525" marR="9525" marT="9525" marB="0" anchor="ctr"/>
                </a:tc>
                <a:extLst>
                  <a:ext uri="{0D108BD9-81ED-4DB2-BD59-A6C34878D82A}">
                    <a16:rowId xmlns:a16="http://schemas.microsoft.com/office/drawing/2014/main" val="1860537480"/>
                  </a:ext>
                </a:extLst>
              </a:tr>
              <a:tr h="484500">
                <a:tc>
                  <a:txBody>
                    <a:bodyPr/>
                    <a:lstStyle/>
                    <a:p>
                      <a:pPr algn="ctr" fontAlgn="ctr"/>
                      <a:r>
                        <a:rPr lang="en-PH" sz="1600" u="none" strike="noStrike" dirty="0">
                          <a:effectLst/>
                        </a:rPr>
                        <a:t>Function</a:t>
                      </a:r>
                      <a:endParaRPr lang="en-PH" sz="1600" b="0" i="0" u="none" strike="noStrike" dirty="0">
                        <a:solidFill>
                          <a:srgbClr val="1B264F"/>
                        </a:solidFill>
                        <a:effectLst/>
                        <a:latin typeface="Roboto" panose="02000000000000000000" pitchFamily="2" charset="0"/>
                      </a:endParaRPr>
                    </a:p>
                  </a:txBody>
                  <a:tcPr marL="9525" marR="9525" marT="9525" marB="0" anchor="ctr"/>
                </a:tc>
                <a:tc>
                  <a:txBody>
                    <a:bodyPr/>
                    <a:lstStyle/>
                    <a:p>
                      <a:pPr algn="ctr" fontAlgn="ctr"/>
                      <a:r>
                        <a:rPr lang="en-PH" sz="1400" u="none" strike="noStrike" dirty="0">
                          <a:effectLst/>
                        </a:rPr>
                        <a:t>=TODAY()</a:t>
                      </a:r>
                      <a:endParaRPr lang="en-PH" sz="1400" b="0" i="0" u="none" strike="noStrike" dirty="0">
                        <a:solidFill>
                          <a:srgbClr val="1B264F"/>
                        </a:solidFill>
                        <a:effectLst/>
                        <a:latin typeface="Roboto" panose="02000000000000000000" pitchFamily="2" charset="0"/>
                      </a:endParaRPr>
                    </a:p>
                  </a:txBody>
                  <a:tcPr marL="9525" marR="9525" marT="9525" marB="0" anchor="ctr"/>
                </a:tc>
                <a:tc>
                  <a:txBody>
                    <a:bodyPr/>
                    <a:lstStyle/>
                    <a:p>
                      <a:pPr algn="ctr" fontAlgn="ctr"/>
                      <a:r>
                        <a:rPr lang="en-US" sz="1600" u="none" strike="noStrike" dirty="0">
                          <a:effectLst/>
                        </a:rPr>
                        <a:t>Looks for any value that matches the current date</a:t>
                      </a:r>
                      <a:endParaRPr lang="en-US" sz="1600" b="0" i="0" u="none" strike="noStrike" dirty="0">
                        <a:solidFill>
                          <a:srgbClr val="1B264F"/>
                        </a:solidFill>
                        <a:effectLst/>
                        <a:latin typeface="Roboto" panose="02000000000000000000" pitchFamily="2" charset="0"/>
                      </a:endParaRPr>
                    </a:p>
                  </a:txBody>
                  <a:tcPr marL="9525" marR="9525" marT="9525" marB="0" anchor="ctr"/>
                </a:tc>
                <a:extLst>
                  <a:ext uri="{0D108BD9-81ED-4DB2-BD59-A6C34878D82A}">
                    <a16:rowId xmlns:a16="http://schemas.microsoft.com/office/drawing/2014/main" val="4098654954"/>
                  </a:ext>
                </a:extLst>
              </a:tr>
              <a:tr h="484500">
                <a:tc>
                  <a:txBody>
                    <a:bodyPr/>
                    <a:lstStyle/>
                    <a:p>
                      <a:pPr marL="0" algn="ctr" defTabSz="914400" rtl="0" eaLnBrk="1" fontAlgn="ctr" latinLnBrk="0" hangingPunct="1"/>
                      <a:r>
                        <a:rPr lang="en-US" sz="1600" u="none" strike="noStrike" kern="1200" dirty="0">
                          <a:solidFill>
                            <a:schemeClr val="dk1"/>
                          </a:solidFill>
                          <a:effectLst/>
                          <a:latin typeface="+mn-lt"/>
                          <a:ea typeface="+mn-ea"/>
                          <a:cs typeface="+mn-cs"/>
                        </a:rPr>
                        <a:t>Expression and Function</a:t>
                      </a:r>
                      <a:endParaRPr lang="en-PH" sz="16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400" u="none" strike="noStrike" kern="1200" dirty="0">
                          <a:solidFill>
                            <a:schemeClr val="dk1"/>
                          </a:solidFill>
                          <a:effectLst/>
                          <a:latin typeface="+mn-lt"/>
                          <a:ea typeface="+mn-ea"/>
                          <a:cs typeface="+mn-cs"/>
                        </a:rPr>
                        <a:t>“&gt;”&amp;AVERAGE(B1:B10)</a:t>
                      </a:r>
                      <a:endParaRPr lang="en-PH" sz="14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600" u="none" strike="noStrike" kern="1200" dirty="0">
                          <a:solidFill>
                            <a:schemeClr val="dk1"/>
                          </a:solidFill>
                          <a:effectLst/>
                          <a:latin typeface="+mn-lt"/>
                          <a:ea typeface="+mn-ea"/>
                          <a:cs typeface="+mn-cs"/>
                        </a:rPr>
                        <a:t>Looks for any number that is greater than the average of the range</a:t>
                      </a:r>
                    </a:p>
                  </a:txBody>
                  <a:tcPr marL="9525" marR="9525" marT="9525" marB="0" anchor="ctr"/>
                </a:tc>
                <a:extLst>
                  <a:ext uri="{0D108BD9-81ED-4DB2-BD59-A6C34878D82A}">
                    <a16:rowId xmlns:a16="http://schemas.microsoft.com/office/drawing/2014/main" val="3976740652"/>
                  </a:ext>
                </a:extLst>
              </a:tr>
            </a:tbl>
          </a:graphicData>
        </a:graphic>
      </p:graphicFrame>
      <p:sp>
        <p:nvSpPr>
          <p:cNvPr id="4" name="Slide Number Placeholder 3">
            <a:extLst>
              <a:ext uri="{FF2B5EF4-FFF2-40B4-BE49-F238E27FC236}">
                <a16:creationId xmlns:a16="http://schemas.microsoft.com/office/drawing/2014/main" id="{325099C9-8EC5-451F-8492-2C44A8141E58}"/>
              </a:ext>
            </a:extLst>
          </p:cNvPr>
          <p:cNvSpPr>
            <a:spLocks noGrp="1"/>
          </p:cNvSpPr>
          <p:nvPr>
            <p:ph type="sldNum" sz="quarter" idx="10"/>
          </p:nvPr>
        </p:nvSpPr>
        <p:spPr/>
        <p:txBody>
          <a:bodyPr/>
          <a:lstStyle/>
          <a:p>
            <a:r>
              <a:rPr lang="en-US"/>
              <a:t>PAGE </a:t>
            </a:r>
            <a:fld id="{4A9B5881-4007-4345-955A-79C2656F0C49}" type="slidenum">
              <a:rPr lang="en-US" smtClean="0"/>
              <a:pPr/>
              <a:t>4</a:t>
            </a:fld>
            <a:endParaRPr lang="en-US" dirty="0"/>
          </a:p>
        </p:txBody>
      </p:sp>
    </p:spTree>
    <p:extLst>
      <p:ext uri="{BB962C8B-B14F-4D97-AF65-F5344CB8AC3E}">
        <p14:creationId xmlns:p14="http://schemas.microsoft.com/office/powerpoint/2010/main" val="30920927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8F04-14CE-4A79-9A19-195DFE71FA3D}"/>
              </a:ext>
            </a:extLst>
          </p:cNvPr>
          <p:cNvSpPr>
            <a:spLocks noGrp="1"/>
          </p:cNvSpPr>
          <p:nvPr>
            <p:ph type="title"/>
          </p:nvPr>
        </p:nvSpPr>
        <p:spPr/>
        <p:txBody>
          <a:bodyPr/>
          <a:lstStyle/>
          <a:p>
            <a:r>
              <a:rPr lang="en-PH" dirty="0"/>
              <a:t>PRACTICE EXERCISE</a:t>
            </a:r>
          </a:p>
        </p:txBody>
      </p:sp>
      <p:pic>
        <p:nvPicPr>
          <p:cNvPr id="7" name="Content Placeholder 6" descr="Athlete's hand grabbing a hold on a rock climbing wall">
            <a:extLst>
              <a:ext uri="{FF2B5EF4-FFF2-40B4-BE49-F238E27FC236}">
                <a16:creationId xmlns:a16="http://schemas.microsoft.com/office/drawing/2014/main" id="{E1269E7C-727E-4416-9580-FCE2A5A1D4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5350" y="1138707"/>
            <a:ext cx="6648450" cy="4437710"/>
          </a:xfrm>
        </p:spPr>
      </p:pic>
    </p:spTree>
    <p:extLst>
      <p:ext uri="{BB962C8B-B14F-4D97-AF65-F5344CB8AC3E}">
        <p14:creationId xmlns:p14="http://schemas.microsoft.com/office/powerpoint/2010/main" val="95668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25CBF0-D57B-49D5-B4FC-0C57C06FD64B}"/>
              </a:ext>
            </a:extLst>
          </p:cNvPr>
          <p:cNvSpPr>
            <a:spLocks noGrp="1"/>
          </p:cNvSpPr>
          <p:nvPr>
            <p:ph type="title"/>
          </p:nvPr>
        </p:nvSpPr>
        <p:spPr>
          <a:xfrm>
            <a:off x="637832" y="544839"/>
            <a:ext cx="9194321" cy="818134"/>
          </a:xfrm>
        </p:spPr>
        <p:txBody>
          <a:bodyPr/>
          <a:lstStyle/>
          <a:p>
            <a:r>
              <a:rPr lang="en-PH" dirty="0"/>
              <a:t>Choosing the right visual for your data</a:t>
            </a:r>
          </a:p>
        </p:txBody>
      </p:sp>
      <p:pic>
        <p:nvPicPr>
          <p:cNvPr id="17" name="Content Placeholder 16">
            <a:extLst>
              <a:ext uri="{FF2B5EF4-FFF2-40B4-BE49-F238E27FC236}">
                <a16:creationId xmlns:a16="http://schemas.microsoft.com/office/drawing/2014/main" id="{43F17BA6-40CA-4DC4-AA67-C1C0ECEF5634}"/>
              </a:ext>
            </a:extLst>
          </p:cNvPr>
          <p:cNvPicPr>
            <a:picLocks noGrp="1"/>
          </p:cNvPicPr>
          <p:nvPr>
            <p:ph idx="1"/>
          </p:nvPr>
        </p:nvPicPr>
        <p:blipFill>
          <a:blip r:embed="rId3"/>
          <a:stretch>
            <a:fillRect/>
          </a:stretch>
        </p:blipFill>
        <p:spPr>
          <a:xfrm>
            <a:off x="451856" y="1660210"/>
            <a:ext cx="2838452" cy="1768790"/>
          </a:xfrm>
          <a:prstGeom prst="rect">
            <a:avLst/>
          </a:prstGeom>
          <a:ln>
            <a:solidFill>
              <a:schemeClr val="tx1"/>
            </a:solidFill>
          </a:ln>
        </p:spPr>
      </p:pic>
      <p:pic>
        <p:nvPicPr>
          <p:cNvPr id="18" name="Picture 17">
            <a:extLst>
              <a:ext uri="{FF2B5EF4-FFF2-40B4-BE49-F238E27FC236}">
                <a16:creationId xmlns:a16="http://schemas.microsoft.com/office/drawing/2014/main" id="{50B5A6F3-A1FC-48C0-A034-04A0B6AE2B6B}"/>
              </a:ext>
            </a:extLst>
          </p:cNvPr>
          <p:cNvPicPr/>
          <p:nvPr/>
        </p:nvPicPr>
        <p:blipFill>
          <a:blip r:embed="rId4"/>
          <a:stretch>
            <a:fillRect/>
          </a:stretch>
        </p:blipFill>
        <p:spPr>
          <a:xfrm>
            <a:off x="7557557" y="1641548"/>
            <a:ext cx="3109035" cy="1809139"/>
          </a:xfrm>
          <a:prstGeom prst="rect">
            <a:avLst/>
          </a:prstGeom>
          <a:ln>
            <a:solidFill>
              <a:schemeClr val="tx1"/>
            </a:solidFill>
          </a:ln>
        </p:spPr>
      </p:pic>
      <p:pic>
        <p:nvPicPr>
          <p:cNvPr id="19" name="Picture 18">
            <a:extLst>
              <a:ext uri="{FF2B5EF4-FFF2-40B4-BE49-F238E27FC236}">
                <a16:creationId xmlns:a16="http://schemas.microsoft.com/office/drawing/2014/main" id="{BBDCA660-B294-42DF-8FD2-C1F039239664}"/>
              </a:ext>
            </a:extLst>
          </p:cNvPr>
          <p:cNvPicPr/>
          <p:nvPr/>
        </p:nvPicPr>
        <p:blipFill>
          <a:blip r:embed="rId5"/>
          <a:stretch>
            <a:fillRect/>
          </a:stretch>
        </p:blipFill>
        <p:spPr>
          <a:xfrm>
            <a:off x="3981646" y="1660210"/>
            <a:ext cx="3039606" cy="1768790"/>
          </a:xfrm>
          <a:prstGeom prst="rect">
            <a:avLst/>
          </a:prstGeom>
          <a:ln>
            <a:solidFill>
              <a:schemeClr val="tx1"/>
            </a:solidFill>
          </a:ln>
        </p:spPr>
      </p:pic>
      <p:pic>
        <p:nvPicPr>
          <p:cNvPr id="20" name="Picture 19">
            <a:extLst>
              <a:ext uri="{FF2B5EF4-FFF2-40B4-BE49-F238E27FC236}">
                <a16:creationId xmlns:a16="http://schemas.microsoft.com/office/drawing/2014/main" id="{0922EACB-C20D-4495-8DE7-02B5D00F8785}"/>
              </a:ext>
            </a:extLst>
          </p:cNvPr>
          <p:cNvPicPr/>
          <p:nvPr/>
        </p:nvPicPr>
        <p:blipFill>
          <a:blip r:embed="rId6"/>
          <a:stretch>
            <a:fillRect/>
          </a:stretch>
        </p:blipFill>
        <p:spPr>
          <a:xfrm>
            <a:off x="453672" y="4275612"/>
            <a:ext cx="2836637" cy="1817684"/>
          </a:xfrm>
          <a:prstGeom prst="rect">
            <a:avLst/>
          </a:prstGeom>
          <a:ln>
            <a:solidFill>
              <a:schemeClr val="tx1"/>
            </a:solidFill>
          </a:ln>
        </p:spPr>
      </p:pic>
      <p:pic>
        <p:nvPicPr>
          <p:cNvPr id="21" name="Picture 20">
            <a:extLst>
              <a:ext uri="{FF2B5EF4-FFF2-40B4-BE49-F238E27FC236}">
                <a16:creationId xmlns:a16="http://schemas.microsoft.com/office/drawing/2014/main" id="{64D4B151-823D-4934-9D9B-8DB434A3EB8F}"/>
              </a:ext>
            </a:extLst>
          </p:cNvPr>
          <p:cNvPicPr/>
          <p:nvPr/>
        </p:nvPicPr>
        <p:blipFill>
          <a:blip r:embed="rId7"/>
          <a:stretch>
            <a:fillRect/>
          </a:stretch>
        </p:blipFill>
        <p:spPr>
          <a:xfrm>
            <a:off x="3957792" y="4275612"/>
            <a:ext cx="3039606" cy="1817684"/>
          </a:xfrm>
          <a:prstGeom prst="rect">
            <a:avLst/>
          </a:prstGeom>
          <a:ln>
            <a:solidFill>
              <a:schemeClr val="tx1"/>
            </a:solidFill>
          </a:ln>
        </p:spPr>
      </p:pic>
      <p:pic>
        <p:nvPicPr>
          <p:cNvPr id="22" name="Picture 21">
            <a:extLst>
              <a:ext uri="{FF2B5EF4-FFF2-40B4-BE49-F238E27FC236}">
                <a16:creationId xmlns:a16="http://schemas.microsoft.com/office/drawing/2014/main" id="{F4529560-696D-4CB2-9601-27A1EE74B650}"/>
              </a:ext>
            </a:extLst>
          </p:cNvPr>
          <p:cNvPicPr/>
          <p:nvPr/>
        </p:nvPicPr>
        <p:blipFill>
          <a:blip r:embed="rId8"/>
          <a:stretch>
            <a:fillRect/>
          </a:stretch>
        </p:blipFill>
        <p:spPr>
          <a:xfrm>
            <a:off x="7557557" y="4275612"/>
            <a:ext cx="3109036" cy="1817684"/>
          </a:xfrm>
          <a:prstGeom prst="rect">
            <a:avLst/>
          </a:prstGeom>
          <a:ln>
            <a:solidFill>
              <a:schemeClr val="tx1"/>
            </a:solidFill>
          </a:ln>
        </p:spPr>
      </p:pic>
      <p:sp>
        <p:nvSpPr>
          <p:cNvPr id="15" name="TextBox 14">
            <a:extLst>
              <a:ext uri="{FF2B5EF4-FFF2-40B4-BE49-F238E27FC236}">
                <a16:creationId xmlns:a16="http://schemas.microsoft.com/office/drawing/2014/main" id="{356D9811-B99C-492E-B434-D807CA9DFA56}"/>
              </a:ext>
            </a:extLst>
          </p:cNvPr>
          <p:cNvSpPr txBox="1"/>
          <p:nvPr/>
        </p:nvSpPr>
        <p:spPr>
          <a:xfrm>
            <a:off x="8391993" y="3603087"/>
            <a:ext cx="1440160" cy="461665"/>
          </a:xfrm>
          <a:prstGeom prst="rect">
            <a:avLst/>
          </a:prstGeom>
          <a:noFill/>
        </p:spPr>
        <p:txBody>
          <a:bodyPr wrap="square" rtlCol="0">
            <a:spAutoFit/>
          </a:bodyPr>
          <a:lstStyle/>
          <a:p>
            <a:r>
              <a:rPr lang="en-PH" sz="2400" dirty="0">
                <a:solidFill>
                  <a:schemeClr val="bg1"/>
                </a:solidFill>
              </a:rPr>
              <a:t>Bar</a:t>
            </a:r>
          </a:p>
        </p:txBody>
      </p:sp>
      <p:sp>
        <p:nvSpPr>
          <p:cNvPr id="24" name="TextBox 23">
            <a:extLst>
              <a:ext uri="{FF2B5EF4-FFF2-40B4-BE49-F238E27FC236}">
                <a16:creationId xmlns:a16="http://schemas.microsoft.com/office/drawing/2014/main" id="{B362EB3B-192F-441C-A6D9-A28FBF7637B1}"/>
              </a:ext>
            </a:extLst>
          </p:cNvPr>
          <p:cNvSpPr txBox="1"/>
          <p:nvPr/>
        </p:nvSpPr>
        <p:spPr>
          <a:xfrm>
            <a:off x="4871924" y="3603087"/>
            <a:ext cx="1440160" cy="461665"/>
          </a:xfrm>
          <a:prstGeom prst="rect">
            <a:avLst/>
          </a:prstGeom>
          <a:noFill/>
        </p:spPr>
        <p:txBody>
          <a:bodyPr wrap="square" rtlCol="0">
            <a:spAutoFit/>
          </a:bodyPr>
          <a:lstStyle/>
          <a:p>
            <a:r>
              <a:rPr lang="en-PH" sz="2400" dirty="0">
                <a:solidFill>
                  <a:schemeClr val="bg1"/>
                </a:solidFill>
              </a:rPr>
              <a:t>Line</a:t>
            </a:r>
          </a:p>
        </p:txBody>
      </p:sp>
      <p:sp>
        <p:nvSpPr>
          <p:cNvPr id="25" name="TextBox 24">
            <a:extLst>
              <a:ext uri="{FF2B5EF4-FFF2-40B4-BE49-F238E27FC236}">
                <a16:creationId xmlns:a16="http://schemas.microsoft.com/office/drawing/2014/main" id="{0DFD547E-9BA9-403A-86BF-DB7F54B1F696}"/>
              </a:ext>
            </a:extLst>
          </p:cNvPr>
          <p:cNvSpPr txBox="1"/>
          <p:nvPr/>
        </p:nvSpPr>
        <p:spPr>
          <a:xfrm>
            <a:off x="1351856" y="3603087"/>
            <a:ext cx="1440160" cy="461665"/>
          </a:xfrm>
          <a:prstGeom prst="rect">
            <a:avLst/>
          </a:prstGeom>
          <a:noFill/>
        </p:spPr>
        <p:txBody>
          <a:bodyPr wrap="square" rtlCol="0">
            <a:spAutoFit/>
          </a:bodyPr>
          <a:lstStyle/>
          <a:p>
            <a:r>
              <a:rPr lang="en-PH" sz="2400" dirty="0">
                <a:solidFill>
                  <a:schemeClr val="bg1"/>
                </a:solidFill>
              </a:rPr>
              <a:t>Column</a:t>
            </a:r>
          </a:p>
        </p:txBody>
      </p:sp>
      <p:sp>
        <p:nvSpPr>
          <p:cNvPr id="26" name="TextBox 25">
            <a:extLst>
              <a:ext uri="{FF2B5EF4-FFF2-40B4-BE49-F238E27FC236}">
                <a16:creationId xmlns:a16="http://schemas.microsoft.com/office/drawing/2014/main" id="{B22748FE-5A15-4D32-AF45-4D5739D63FB2}"/>
              </a:ext>
            </a:extLst>
          </p:cNvPr>
          <p:cNvSpPr txBox="1"/>
          <p:nvPr/>
        </p:nvSpPr>
        <p:spPr>
          <a:xfrm>
            <a:off x="8391993" y="6174087"/>
            <a:ext cx="1440160" cy="461665"/>
          </a:xfrm>
          <a:prstGeom prst="rect">
            <a:avLst/>
          </a:prstGeom>
          <a:noFill/>
        </p:spPr>
        <p:txBody>
          <a:bodyPr wrap="square" rtlCol="0">
            <a:spAutoFit/>
          </a:bodyPr>
          <a:lstStyle/>
          <a:p>
            <a:r>
              <a:rPr lang="en-PH" sz="2400" dirty="0">
                <a:solidFill>
                  <a:schemeClr val="bg1"/>
                </a:solidFill>
              </a:rPr>
              <a:t>Scatter</a:t>
            </a:r>
          </a:p>
        </p:txBody>
      </p:sp>
      <p:sp>
        <p:nvSpPr>
          <p:cNvPr id="27" name="TextBox 26">
            <a:extLst>
              <a:ext uri="{FF2B5EF4-FFF2-40B4-BE49-F238E27FC236}">
                <a16:creationId xmlns:a16="http://schemas.microsoft.com/office/drawing/2014/main" id="{369BDE73-74C4-4412-90A7-771DEB272A01}"/>
              </a:ext>
            </a:extLst>
          </p:cNvPr>
          <p:cNvSpPr txBox="1"/>
          <p:nvPr/>
        </p:nvSpPr>
        <p:spPr>
          <a:xfrm>
            <a:off x="4871924" y="6174087"/>
            <a:ext cx="1440160" cy="461665"/>
          </a:xfrm>
          <a:prstGeom prst="rect">
            <a:avLst/>
          </a:prstGeom>
          <a:noFill/>
        </p:spPr>
        <p:txBody>
          <a:bodyPr wrap="square" rtlCol="0">
            <a:spAutoFit/>
          </a:bodyPr>
          <a:lstStyle/>
          <a:p>
            <a:r>
              <a:rPr lang="en-PH" sz="2400" dirty="0">
                <a:solidFill>
                  <a:schemeClr val="bg1"/>
                </a:solidFill>
              </a:rPr>
              <a:t>Area</a:t>
            </a:r>
          </a:p>
        </p:txBody>
      </p:sp>
      <p:sp>
        <p:nvSpPr>
          <p:cNvPr id="28" name="TextBox 27">
            <a:extLst>
              <a:ext uri="{FF2B5EF4-FFF2-40B4-BE49-F238E27FC236}">
                <a16:creationId xmlns:a16="http://schemas.microsoft.com/office/drawing/2014/main" id="{E5F15071-05E7-4C63-9317-D92EFCED0BEF}"/>
              </a:ext>
            </a:extLst>
          </p:cNvPr>
          <p:cNvSpPr txBox="1"/>
          <p:nvPr/>
        </p:nvSpPr>
        <p:spPr>
          <a:xfrm>
            <a:off x="1351856" y="6174087"/>
            <a:ext cx="1440160" cy="461665"/>
          </a:xfrm>
          <a:prstGeom prst="rect">
            <a:avLst/>
          </a:prstGeom>
          <a:noFill/>
        </p:spPr>
        <p:txBody>
          <a:bodyPr wrap="square" rtlCol="0">
            <a:spAutoFit/>
          </a:bodyPr>
          <a:lstStyle/>
          <a:p>
            <a:r>
              <a:rPr lang="en-PH" sz="2400" dirty="0">
                <a:solidFill>
                  <a:schemeClr val="bg1"/>
                </a:solidFill>
              </a:rPr>
              <a:t>Pie</a:t>
            </a:r>
          </a:p>
        </p:txBody>
      </p:sp>
    </p:spTree>
    <p:extLst>
      <p:ext uri="{BB962C8B-B14F-4D97-AF65-F5344CB8AC3E}">
        <p14:creationId xmlns:p14="http://schemas.microsoft.com/office/powerpoint/2010/main" val="380264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P spid="25" grpId="0"/>
      <p:bldP spid="26" grpId="0"/>
      <p:bldP spid="27" grpId="0"/>
      <p:bldP spid="2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1CA4-7A46-44CF-B67E-91877C0880DE}"/>
              </a:ext>
            </a:extLst>
          </p:cNvPr>
          <p:cNvSpPr>
            <a:spLocks noGrp="1"/>
          </p:cNvSpPr>
          <p:nvPr>
            <p:ph type="title"/>
          </p:nvPr>
        </p:nvSpPr>
        <p:spPr/>
        <p:txBody>
          <a:bodyPr/>
          <a:lstStyle/>
          <a:p>
            <a:r>
              <a:rPr lang="en-PH" dirty="0"/>
              <a:t>Trendlines</a:t>
            </a:r>
          </a:p>
        </p:txBody>
      </p:sp>
      <p:sp>
        <p:nvSpPr>
          <p:cNvPr id="3" name="Content Placeholder 2">
            <a:extLst>
              <a:ext uri="{FF2B5EF4-FFF2-40B4-BE49-F238E27FC236}">
                <a16:creationId xmlns:a16="http://schemas.microsoft.com/office/drawing/2014/main" id="{2F9D2067-D0A3-4047-B3E7-A28AD6ED3765}"/>
              </a:ext>
            </a:extLst>
          </p:cNvPr>
          <p:cNvSpPr>
            <a:spLocks noGrp="1"/>
          </p:cNvSpPr>
          <p:nvPr>
            <p:ph idx="1"/>
          </p:nvPr>
        </p:nvSpPr>
        <p:spPr>
          <a:xfrm>
            <a:off x="7608170" y="1916832"/>
            <a:ext cx="3744262" cy="4104456"/>
          </a:xfrm>
        </p:spPr>
        <p:txBody>
          <a:bodyPr>
            <a:normAutofit/>
          </a:bodyPr>
          <a:lstStyle/>
          <a:p>
            <a:r>
              <a:rPr lang="en-PH" sz="2800" dirty="0"/>
              <a:t>“Line of Best Fit”</a:t>
            </a:r>
          </a:p>
          <a:p>
            <a:r>
              <a:rPr lang="en-PH" sz="2800" dirty="0"/>
              <a:t>It is something we add to a graph to make the pattern even clearer.</a:t>
            </a:r>
          </a:p>
          <a:p>
            <a:pPr marL="0" indent="0">
              <a:buNone/>
            </a:pPr>
            <a:endParaRPr lang="en-PH" sz="2800" dirty="0"/>
          </a:p>
        </p:txBody>
      </p:sp>
      <p:pic>
        <p:nvPicPr>
          <p:cNvPr id="5124" name="Picture 4" descr="How to add trendline in Excel chart">
            <a:extLst>
              <a:ext uri="{FF2B5EF4-FFF2-40B4-BE49-F238E27FC236}">
                <a16:creationId xmlns:a16="http://schemas.microsoft.com/office/drawing/2014/main" id="{171654D2-F63B-449C-832A-2DA43B2E8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570" y="1663579"/>
            <a:ext cx="5924445" cy="4557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72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C193-28F3-46EC-953E-700E59612E9E}"/>
              </a:ext>
            </a:extLst>
          </p:cNvPr>
          <p:cNvSpPr>
            <a:spLocks noGrp="1"/>
          </p:cNvSpPr>
          <p:nvPr>
            <p:ph type="title"/>
          </p:nvPr>
        </p:nvSpPr>
        <p:spPr/>
        <p:txBody>
          <a:bodyPr/>
          <a:lstStyle/>
          <a:p>
            <a:r>
              <a:rPr lang="en-PH" dirty="0"/>
              <a:t>Types of Trendlines</a:t>
            </a:r>
          </a:p>
        </p:txBody>
      </p:sp>
      <p:pic>
        <p:nvPicPr>
          <p:cNvPr id="6146" name="Picture 2" descr="Chart with linear trendline">
            <a:extLst>
              <a:ext uri="{FF2B5EF4-FFF2-40B4-BE49-F238E27FC236}">
                <a16:creationId xmlns:a16="http://schemas.microsoft.com/office/drawing/2014/main" id="{C15D0130-64B5-454D-AEE7-95759FFB4B6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9568" y="1863297"/>
            <a:ext cx="251460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art with logarithmic trendline">
            <a:extLst>
              <a:ext uri="{FF2B5EF4-FFF2-40B4-BE49-F238E27FC236}">
                <a16:creationId xmlns:a16="http://schemas.microsoft.com/office/drawing/2014/main" id="{F83329A4-4323-44C4-B03C-4BC891FB4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7478" y="1863296"/>
            <a:ext cx="2095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hart with polynomial trendline">
            <a:extLst>
              <a:ext uri="{FF2B5EF4-FFF2-40B4-BE49-F238E27FC236}">
                <a16:creationId xmlns:a16="http://schemas.microsoft.com/office/drawing/2014/main" id="{54F6AFA2-3617-4D68-A081-CD5CFE6A08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9598" y="1863297"/>
            <a:ext cx="23050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hart with power trendline">
            <a:extLst>
              <a:ext uri="{FF2B5EF4-FFF2-40B4-BE49-F238E27FC236}">
                <a16:creationId xmlns:a16="http://schemas.microsoft.com/office/drawing/2014/main" id="{C664BABD-4968-46E0-BB26-42D1FFF86B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569" y="4290004"/>
            <a:ext cx="2200275" cy="158115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Chart with exponential trendline">
            <a:extLst>
              <a:ext uri="{FF2B5EF4-FFF2-40B4-BE49-F238E27FC236}">
                <a16:creationId xmlns:a16="http://schemas.microsoft.com/office/drawing/2014/main" id="{940C7DBD-E249-45A7-A55B-CA29899855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7479" y="4232854"/>
            <a:ext cx="22574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hart with moving average line">
            <a:extLst>
              <a:ext uri="{FF2B5EF4-FFF2-40B4-BE49-F238E27FC236}">
                <a16:creationId xmlns:a16="http://schemas.microsoft.com/office/drawing/2014/main" id="{42560FDC-8B9C-4BEA-9BC0-D0A8BA6FC0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0588" y="4208326"/>
            <a:ext cx="2343150" cy="1762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855DA78-DF76-43DF-B0D5-56431382FF0B}"/>
              </a:ext>
            </a:extLst>
          </p:cNvPr>
          <p:cNvSpPr txBox="1"/>
          <p:nvPr/>
        </p:nvSpPr>
        <p:spPr>
          <a:xfrm>
            <a:off x="1415480" y="3429000"/>
            <a:ext cx="1152128" cy="400110"/>
          </a:xfrm>
          <a:prstGeom prst="rect">
            <a:avLst/>
          </a:prstGeom>
          <a:noFill/>
        </p:spPr>
        <p:txBody>
          <a:bodyPr wrap="square" rtlCol="0">
            <a:spAutoFit/>
          </a:bodyPr>
          <a:lstStyle/>
          <a:p>
            <a:r>
              <a:rPr lang="en-PH" sz="2000" dirty="0"/>
              <a:t>Linear</a:t>
            </a:r>
          </a:p>
        </p:txBody>
      </p:sp>
      <p:sp>
        <p:nvSpPr>
          <p:cNvPr id="11" name="TextBox 10">
            <a:extLst>
              <a:ext uri="{FF2B5EF4-FFF2-40B4-BE49-F238E27FC236}">
                <a16:creationId xmlns:a16="http://schemas.microsoft.com/office/drawing/2014/main" id="{9E7A1239-09E3-42CA-B9E6-B4234C478231}"/>
              </a:ext>
            </a:extLst>
          </p:cNvPr>
          <p:cNvSpPr txBox="1"/>
          <p:nvPr/>
        </p:nvSpPr>
        <p:spPr>
          <a:xfrm>
            <a:off x="4699164" y="3629055"/>
            <a:ext cx="1623814" cy="400110"/>
          </a:xfrm>
          <a:prstGeom prst="rect">
            <a:avLst/>
          </a:prstGeom>
          <a:noFill/>
        </p:spPr>
        <p:txBody>
          <a:bodyPr wrap="square" rtlCol="0">
            <a:spAutoFit/>
          </a:bodyPr>
          <a:lstStyle/>
          <a:p>
            <a:r>
              <a:rPr lang="en-PH" sz="2000" dirty="0"/>
              <a:t>Logarithmic</a:t>
            </a:r>
          </a:p>
        </p:txBody>
      </p:sp>
      <p:sp>
        <p:nvSpPr>
          <p:cNvPr id="12" name="TextBox 11">
            <a:extLst>
              <a:ext uri="{FF2B5EF4-FFF2-40B4-BE49-F238E27FC236}">
                <a16:creationId xmlns:a16="http://schemas.microsoft.com/office/drawing/2014/main" id="{A2DB3C40-E5E2-4A57-A53A-D055D2D8F1B6}"/>
              </a:ext>
            </a:extLst>
          </p:cNvPr>
          <p:cNvSpPr txBox="1"/>
          <p:nvPr/>
        </p:nvSpPr>
        <p:spPr>
          <a:xfrm>
            <a:off x="8306099" y="3377741"/>
            <a:ext cx="1678549" cy="400110"/>
          </a:xfrm>
          <a:prstGeom prst="rect">
            <a:avLst/>
          </a:prstGeom>
          <a:noFill/>
        </p:spPr>
        <p:txBody>
          <a:bodyPr wrap="square" rtlCol="0">
            <a:spAutoFit/>
          </a:bodyPr>
          <a:lstStyle/>
          <a:p>
            <a:r>
              <a:rPr lang="en-PH" sz="2000" dirty="0"/>
              <a:t>Polynomial</a:t>
            </a:r>
          </a:p>
        </p:txBody>
      </p:sp>
      <p:sp>
        <p:nvSpPr>
          <p:cNvPr id="13" name="TextBox 12">
            <a:extLst>
              <a:ext uri="{FF2B5EF4-FFF2-40B4-BE49-F238E27FC236}">
                <a16:creationId xmlns:a16="http://schemas.microsoft.com/office/drawing/2014/main" id="{DE4553B4-DE61-46CC-9F64-21D52DC9A1CC}"/>
              </a:ext>
            </a:extLst>
          </p:cNvPr>
          <p:cNvSpPr txBox="1"/>
          <p:nvPr/>
        </p:nvSpPr>
        <p:spPr>
          <a:xfrm>
            <a:off x="1425360" y="6092764"/>
            <a:ext cx="1152128" cy="400110"/>
          </a:xfrm>
          <a:prstGeom prst="rect">
            <a:avLst/>
          </a:prstGeom>
          <a:noFill/>
        </p:spPr>
        <p:txBody>
          <a:bodyPr wrap="square" rtlCol="0">
            <a:spAutoFit/>
          </a:bodyPr>
          <a:lstStyle/>
          <a:p>
            <a:r>
              <a:rPr lang="en-PH" sz="2000" dirty="0"/>
              <a:t>Power</a:t>
            </a:r>
          </a:p>
        </p:txBody>
      </p:sp>
      <p:sp>
        <p:nvSpPr>
          <p:cNvPr id="14" name="TextBox 13">
            <a:extLst>
              <a:ext uri="{FF2B5EF4-FFF2-40B4-BE49-F238E27FC236}">
                <a16:creationId xmlns:a16="http://schemas.microsoft.com/office/drawing/2014/main" id="{26CA983E-E564-4426-A3DD-A81BCDA56D2E}"/>
              </a:ext>
            </a:extLst>
          </p:cNvPr>
          <p:cNvSpPr txBox="1"/>
          <p:nvPr/>
        </p:nvSpPr>
        <p:spPr>
          <a:xfrm>
            <a:off x="4699165" y="6074843"/>
            <a:ext cx="1665049" cy="400110"/>
          </a:xfrm>
          <a:prstGeom prst="rect">
            <a:avLst/>
          </a:prstGeom>
          <a:noFill/>
        </p:spPr>
        <p:txBody>
          <a:bodyPr wrap="square" rtlCol="0">
            <a:spAutoFit/>
          </a:bodyPr>
          <a:lstStyle/>
          <a:p>
            <a:r>
              <a:rPr lang="en-PH" sz="2000" dirty="0"/>
              <a:t>Exponential</a:t>
            </a:r>
          </a:p>
        </p:txBody>
      </p:sp>
      <p:sp>
        <p:nvSpPr>
          <p:cNvPr id="15" name="TextBox 14">
            <a:extLst>
              <a:ext uri="{FF2B5EF4-FFF2-40B4-BE49-F238E27FC236}">
                <a16:creationId xmlns:a16="http://schemas.microsoft.com/office/drawing/2014/main" id="{030E9505-8940-4623-B579-25F59201A62C}"/>
              </a:ext>
            </a:extLst>
          </p:cNvPr>
          <p:cNvSpPr txBox="1"/>
          <p:nvPr/>
        </p:nvSpPr>
        <p:spPr>
          <a:xfrm>
            <a:off x="8485889" y="6000814"/>
            <a:ext cx="1858583" cy="400110"/>
          </a:xfrm>
          <a:prstGeom prst="rect">
            <a:avLst/>
          </a:prstGeom>
          <a:noFill/>
        </p:spPr>
        <p:txBody>
          <a:bodyPr wrap="square" rtlCol="0">
            <a:spAutoFit/>
          </a:bodyPr>
          <a:lstStyle/>
          <a:p>
            <a:r>
              <a:rPr lang="en-PH" sz="2000" dirty="0"/>
              <a:t>Moving Average</a:t>
            </a:r>
          </a:p>
        </p:txBody>
      </p:sp>
    </p:spTree>
    <p:extLst>
      <p:ext uri="{BB962C8B-B14F-4D97-AF65-F5344CB8AC3E}">
        <p14:creationId xmlns:p14="http://schemas.microsoft.com/office/powerpoint/2010/main" val="40004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6150"/>
                                        </p:tgtEl>
                                        <p:attrNameLst>
                                          <p:attrName>style.visibility</p:attrName>
                                        </p:attrNameLst>
                                      </p:cBhvr>
                                      <p:to>
                                        <p:strVal val="visible"/>
                                      </p:to>
                                    </p:set>
                                    <p:animEffect transition="in" filter="fade">
                                      <p:cBhvr>
                                        <p:cTn id="26" dur="500"/>
                                        <p:tgtEl>
                                          <p:spTgt spid="61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6152"/>
                                        </p:tgtEl>
                                        <p:attrNameLst>
                                          <p:attrName>style.visibility</p:attrName>
                                        </p:attrNameLst>
                                      </p:cBhvr>
                                      <p:to>
                                        <p:strVal val="visible"/>
                                      </p:to>
                                    </p:set>
                                    <p:animEffect transition="in" filter="fade">
                                      <p:cBhvr>
                                        <p:cTn id="34" dur="500"/>
                                        <p:tgtEl>
                                          <p:spTgt spid="615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6154"/>
                                        </p:tgtEl>
                                        <p:attrNameLst>
                                          <p:attrName>style.visibility</p:attrName>
                                        </p:attrNameLst>
                                      </p:cBhvr>
                                      <p:to>
                                        <p:strVal val="visible"/>
                                      </p:to>
                                    </p:set>
                                    <p:animEffect transition="in" filter="fade">
                                      <p:cBhvr>
                                        <p:cTn id="42" dur="500"/>
                                        <p:tgtEl>
                                          <p:spTgt spid="615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nodeType="withEffect">
                                  <p:stCondLst>
                                    <p:cond delay="0"/>
                                  </p:stCondLst>
                                  <p:childTnLst>
                                    <p:set>
                                      <p:cBhvr>
                                        <p:cTn id="49" dur="1" fill="hold">
                                          <p:stCondLst>
                                            <p:cond delay="0"/>
                                          </p:stCondLst>
                                        </p:cTn>
                                        <p:tgtEl>
                                          <p:spTgt spid="6156"/>
                                        </p:tgtEl>
                                        <p:attrNameLst>
                                          <p:attrName>style.visibility</p:attrName>
                                        </p:attrNameLst>
                                      </p:cBhvr>
                                      <p:to>
                                        <p:strVal val="visible"/>
                                      </p:to>
                                    </p:set>
                                    <p:animEffect transition="in" filter="fade">
                                      <p:cBhvr>
                                        <p:cTn id="50"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F1AAC-456A-4899-B9B0-E127021B06EF}"/>
              </a:ext>
            </a:extLst>
          </p:cNvPr>
          <p:cNvSpPr>
            <a:spLocks noGrp="1"/>
          </p:cNvSpPr>
          <p:nvPr>
            <p:ph type="title"/>
          </p:nvPr>
        </p:nvSpPr>
        <p:spPr/>
        <p:txBody>
          <a:bodyPr/>
          <a:lstStyle/>
          <a:p>
            <a:r>
              <a:rPr lang="en-PH" dirty="0"/>
              <a:t>Adding Trendline</a:t>
            </a:r>
          </a:p>
        </p:txBody>
      </p:sp>
      <p:pic>
        <p:nvPicPr>
          <p:cNvPr id="5" name="Content Placeholder 4">
            <a:extLst>
              <a:ext uri="{FF2B5EF4-FFF2-40B4-BE49-F238E27FC236}">
                <a16:creationId xmlns:a16="http://schemas.microsoft.com/office/drawing/2014/main" id="{9E5E7238-B335-4E10-989A-5BB1202087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9569" y="1599249"/>
            <a:ext cx="9107209" cy="4893625"/>
          </a:xfrm>
        </p:spPr>
      </p:pic>
    </p:spTree>
    <p:extLst>
      <p:ext uri="{BB962C8B-B14F-4D97-AF65-F5344CB8AC3E}">
        <p14:creationId xmlns:p14="http://schemas.microsoft.com/office/powerpoint/2010/main" val="275413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9DC4B-FCE3-4B20-AD29-BBA850AEC1C0}"/>
              </a:ext>
            </a:extLst>
          </p:cNvPr>
          <p:cNvSpPr>
            <a:spLocks noGrp="1"/>
          </p:cNvSpPr>
          <p:nvPr>
            <p:ph type="title"/>
          </p:nvPr>
        </p:nvSpPr>
        <p:spPr/>
        <p:txBody>
          <a:bodyPr/>
          <a:lstStyle/>
          <a:p>
            <a:r>
              <a:rPr lang="en-US" dirty="0"/>
              <a:t>Combination Charts</a:t>
            </a:r>
            <a:endParaRPr lang="en-PH" dirty="0"/>
          </a:p>
        </p:txBody>
      </p:sp>
      <p:sp>
        <p:nvSpPr>
          <p:cNvPr id="3" name="Content Placeholder 2">
            <a:extLst>
              <a:ext uri="{FF2B5EF4-FFF2-40B4-BE49-F238E27FC236}">
                <a16:creationId xmlns:a16="http://schemas.microsoft.com/office/drawing/2014/main" id="{581B186C-1934-413A-B9F5-75F88A4A4B48}"/>
              </a:ext>
            </a:extLst>
          </p:cNvPr>
          <p:cNvSpPr>
            <a:spLocks noGrp="1"/>
          </p:cNvSpPr>
          <p:nvPr>
            <p:ph idx="1"/>
          </p:nvPr>
        </p:nvSpPr>
        <p:spPr>
          <a:xfrm>
            <a:off x="839570" y="1825625"/>
            <a:ext cx="5040406" cy="4351338"/>
          </a:xfrm>
        </p:spPr>
        <p:txBody>
          <a:bodyPr/>
          <a:lstStyle/>
          <a:p>
            <a:r>
              <a:rPr lang="en-US" dirty="0"/>
              <a:t>Also called dual axis charts</a:t>
            </a:r>
          </a:p>
          <a:p>
            <a:r>
              <a:rPr lang="en-PH" dirty="0"/>
              <a:t>Allows you to show data with two different categories </a:t>
            </a:r>
          </a:p>
        </p:txBody>
      </p:sp>
      <p:pic>
        <p:nvPicPr>
          <p:cNvPr id="4" name="Picture 3">
            <a:extLst>
              <a:ext uri="{FF2B5EF4-FFF2-40B4-BE49-F238E27FC236}">
                <a16:creationId xmlns:a16="http://schemas.microsoft.com/office/drawing/2014/main" id="{5639074A-D965-48D0-831C-4ABC47C59180}"/>
              </a:ext>
            </a:extLst>
          </p:cNvPr>
          <p:cNvPicPr>
            <a:picLocks noChangeAspect="1"/>
          </p:cNvPicPr>
          <p:nvPr/>
        </p:nvPicPr>
        <p:blipFill>
          <a:blip r:embed="rId2"/>
          <a:stretch>
            <a:fillRect/>
          </a:stretch>
        </p:blipFill>
        <p:spPr>
          <a:xfrm>
            <a:off x="5735960" y="1825626"/>
            <a:ext cx="5403676" cy="3504743"/>
          </a:xfrm>
          <a:prstGeom prst="rect">
            <a:avLst/>
          </a:prstGeom>
        </p:spPr>
      </p:pic>
    </p:spTree>
    <p:extLst>
      <p:ext uri="{BB962C8B-B14F-4D97-AF65-F5344CB8AC3E}">
        <p14:creationId xmlns:p14="http://schemas.microsoft.com/office/powerpoint/2010/main" val="393592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0900B-DE56-4D41-BDCB-8F6271307F91}"/>
              </a:ext>
            </a:extLst>
          </p:cNvPr>
          <p:cNvSpPr>
            <a:spLocks noGrp="1"/>
          </p:cNvSpPr>
          <p:nvPr>
            <p:ph type="title"/>
          </p:nvPr>
        </p:nvSpPr>
        <p:spPr/>
        <p:txBody>
          <a:bodyPr/>
          <a:lstStyle/>
          <a:p>
            <a:r>
              <a:rPr lang="en-PH" dirty="0"/>
              <a:t>Creating Combination Chart</a:t>
            </a:r>
          </a:p>
        </p:txBody>
      </p:sp>
      <p:pic>
        <p:nvPicPr>
          <p:cNvPr id="5" name="Content Placeholder 4">
            <a:extLst>
              <a:ext uri="{FF2B5EF4-FFF2-40B4-BE49-F238E27FC236}">
                <a16:creationId xmlns:a16="http://schemas.microsoft.com/office/drawing/2014/main" id="{A322CDE3-5445-49A7-BA7D-E040D24F44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9569" y="1484784"/>
            <a:ext cx="8844623" cy="4752528"/>
          </a:xfrm>
        </p:spPr>
      </p:pic>
    </p:spTree>
    <p:extLst>
      <p:ext uri="{BB962C8B-B14F-4D97-AF65-F5344CB8AC3E}">
        <p14:creationId xmlns:p14="http://schemas.microsoft.com/office/powerpoint/2010/main" val="26813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0A199-E3E1-4F00-8E3B-1790D079F7DE}"/>
              </a:ext>
            </a:extLst>
          </p:cNvPr>
          <p:cNvSpPr>
            <a:spLocks noGrp="1"/>
          </p:cNvSpPr>
          <p:nvPr>
            <p:ph type="title"/>
          </p:nvPr>
        </p:nvSpPr>
        <p:spPr/>
        <p:txBody>
          <a:bodyPr/>
          <a:lstStyle/>
          <a:p>
            <a:r>
              <a:rPr lang="en-PH" dirty="0"/>
              <a:t>Actual vs Target Charts</a:t>
            </a:r>
          </a:p>
        </p:txBody>
      </p:sp>
      <p:pic>
        <p:nvPicPr>
          <p:cNvPr id="4" name="Content Placeholder 3">
            <a:extLst>
              <a:ext uri="{FF2B5EF4-FFF2-40B4-BE49-F238E27FC236}">
                <a16:creationId xmlns:a16="http://schemas.microsoft.com/office/drawing/2014/main" id="{D9C2CEFE-3883-4BD4-8F0E-CBC09363E6E7}"/>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9569" y="1677303"/>
            <a:ext cx="7632848" cy="4618631"/>
          </a:xfrm>
          <a:prstGeom prst="rect">
            <a:avLst/>
          </a:prstGeom>
          <a:noFill/>
        </p:spPr>
      </p:pic>
    </p:spTree>
    <p:extLst>
      <p:ext uri="{BB962C8B-B14F-4D97-AF65-F5344CB8AC3E}">
        <p14:creationId xmlns:p14="http://schemas.microsoft.com/office/powerpoint/2010/main" val="3876464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F8AB-76CA-4E48-B93C-29F62FB80769}"/>
              </a:ext>
            </a:extLst>
          </p:cNvPr>
          <p:cNvSpPr>
            <a:spLocks noGrp="1"/>
          </p:cNvSpPr>
          <p:nvPr>
            <p:ph type="title"/>
          </p:nvPr>
        </p:nvSpPr>
        <p:spPr/>
        <p:txBody>
          <a:bodyPr/>
          <a:lstStyle/>
          <a:p>
            <a:r>
              <a:rPr lang="en-PH" dirty="0"/>
              <a:t>Gantt Chart</a:t>
            </a:r>
          </a:p>
        </p:txBody>
      </p:sp>
      <p:pic>
        <p:nvPicPr>
          <p:cNvPr id="4" name="Content Placeholder 3">
            <a:extLst>
              <a:ext uri="{FF2B5EF4-FFF2-40B4-BE49-F238E27FC236}">
                <a16:creationId xmlns:a16="http://schemas.microsoft.com/office/drawing/2014/main" id="{69A821AB-F773-4D83-84FD-0999C22F64F8}"/>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9569" y="1690689"/>
            <a:ext cx="8424783" cy="4690639"/>
          </a:xfrm>
          <a:prstGeom prst="rect">
            <a:avLst/>
          </a:prstGeom>
          <a:noFill/>
        </p:spPr>
      </p:pic>
    </p:spTree>
    <p:extLst>
      <p:ext uri="{BB962C8B-B14F-4D97-AF65-F5344CB8AC3E}">
        <p14:creationId xmlns:p14="http://schemas.microsoft.com/office/powerpoint/2010/main" val="150994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CD83C-9D26-4B8A-A913-BDF665181BCA}"/>
              </a:ext>
            </a:extLst>
          </p:cNvPr>
          <p:cNvSpPr>
            <a:spLocks noGrp="1"/>
          </p:cNvSpPr>
          <p:nvPr>
            <p:ph type="title"/>
          </p:nvPr>
        </p:nvSpPr>
        <p:spPr/>
        <p:txBody>
          <a:bodyPr/>
          <a:lstStyle/>
          <a:p>
            <a:r>
              <a:rPr lang="en-PH" dirty="0"/>
              <a:t>Bullet Chart</a:t>
            </a:r>
          </a:p>
        </p:txBody>
      </p:sp>
      <p:pic>
        <p:nvPicPr>
          <p:cNvPr id="4" name="Content Placeholder 3">
            <a:extLst>
              <a:ext uri="{FF2B5EF4-FFF2-40B4-BE49-F238E27FC236}">
                <a16:creationId xmlns:a16="http://schemas.microsoft.com/office/drawing/2014/main" id="{33E87552-36EA-4DEB-A447-E9BEFC3ACAD4}"/>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83433" y="1690690"/>
            <a:ext cx="7732143" cy="3807935"/>
          </a:xfrm>
          <a:prstGeom prst="rect">
            <a:avLst/>
          </a:prstGeom>
          <a:noFill/>
        </p:spPr>
      </p:pic>
    </p:spTree>
    <p:extLst>
      <p:ext uri="{BB962C8B-B14F-4D97-AF65-F5344CB8AC3E}">
        <p14:creationId xmlns:p14="http://schemas.microsoft.com/office/powerpoint/2010/main" val="213451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8F04-14CE-4A79-9A19-195DFE71FA3D}"/>
              </a:ext>
            </a:extLst>
          </p:cNvPr>
          <p:cNvSpPr>
            <a:spLocks noGrp="1"/>
          </p:cNvSpPr>
          <p:nvPr>
            <p:ph type="title"/>
          </p:nvPr>
        </p:nvSpPr>
        <p:spPr/>
        <p:txBody>
          <a:bodyPr/>
          <a:lstStyle/>
          <a:p>
            <a:r>
              <a:rPr lang="en-PH" dirty="0"/>
              <a:t>PRACTICE EXERCISE</a:t>
            </a:r>
          </a:p>
        </p:txBody>
      </p:sp>
      <p:pic>
        <p:nvPicPr>
          <p:cNvPr id="7" name="Content Placeholder 6" descr="Athlete's hand grabbing a hold on a rock climbing wall">
            <a:extLst>
              <a:ext uri="{FF2B5EF4-FFF2-40B4-BE49-F238E27FC236}">
                <a16:creationId xmlns:a16="http://schemas.microsoft.com/office/drawing/2014/main" id="{E1269E7C-727E-4416-9580-FCE2A5A1D4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5350" y="1138707"/>
            <a:ext cx="6648450" cy="4437710"/>
          </a:xfrm>
        </p:spPr>
      </p:pic>
    </p:spTree>
    <p:extLst>
      <p:ext uri="{BB962C8B-B14F-4D97-AF65-F5344CB8AC3E}">
        <p14:creationId xmlns:p14="http://schemas.microsoft.com/office/powerpoint/2010/main" val="145818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46899-0E5C-4136-9104-6C9FA3902172}"/>
              </a:ext>
            </a:extLst>
          </p:cNvPr>
          <p:cNvSpPr>
            <a:spLocks noGrp="1"/>
          </p:cNvSpPr>
          <p:nvPr>
            <p:ph type="title"/>
          </p:nvPr>
        </p:nvSpPr>
        <p:spPr/>
        <p:txBody>
          <a:bodyPr/>
          <a:lstStyle/>
          <a:p>
            <a:r>
              <a:rPr lang="en-PH" dirty="0"/>
              <a:t>Benchmark Line</a:t>
            </a:r>
          </a:p>
        </p:txBody>
      </p:sp>
      <p:pic>
        <p:nvPicPr>
          <p:cNvPr id="5" name="Content Placeholder 4">
            <a:extLst>
              <a:ext uri="{FF2B5EF4-FFF2-40B4-BE49-F238E27FC236}">
                <a16:creationId xmlns:a16="http://schemas.microsoft.com/office/drawing/2014/main" id="{7B5970F7-AEBE-4130-A808-B6FA3075E9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432" y="1657220"/>
            <a:ext cx="8928992" cy="4797863"/>
          </a:xfrm>
        </p:spPr>
      </p:pic>
    </p:spTree>
    <p:extLst>
      <p:ext uri="{BB962C8B-B14F-4D97-AF65-F5344CB8AC3E}">
        <p14:creationId xmlns:p14="http://schemas.microsoft.com/office/powerpoint/2010/main" val="109017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6A145-AD97-489F-80E0-F3B99DF3BD65}"/>
              </a:ext>
            </a:extLst>
          </p:cNvPr>
          <p:cNvSpPr>
            <a:spLocks noGrp="1"/>
          </p:cNvSpPr>
          <p:nvPr>
            <p:ph type="title"/>
          </p:nvPr>
        </p:nvSpPr>
        <p:spPr/>
        <p:txBody>
          <a:bodyPr/>
          <a:lstStyle/>
          <a:p>
            <a:r>
              <a:rPr lang="en-PH" dirty="0"/>
              <a:t>Sparklines</a:t>
            </a:r>
          </a:p>
        </p:txBody>
      </p:sp>
      <p:pic>
        <p:nvPicPr>
          <p:cNvPr id="4" name="Content Placeholder 3">
            <a:extLst>
              <a:ext uri="{FF2B5EF4-FFF2-40B4-BE49-F238E27FC236}">
                <a16:creationId xmlns:a16="http://schemas.microsoft.com/office/drawing/2014/main" id="{99308FBE-4E50-47AC-B011-35101F93BB8B}"/>
              </a:ext>
            </a:extLst>
          </p:cNvPr>
          <p:cNvPicPr>
            <a:picLocks noGrp="1" noChangeAspect="1"/>
          </p:cNvPicPr>
          <p:nvPr>
            <p:ph idx="1"/>
          </p:nvPr>
        </p:nvPicPr>
        <p:blipFill>
          <a:blip r:embed="rId2"/>
          <a:stretch>
            <a:fillRect/>
          </a:stretch>
        </p:blipFill>
        <p:spPr>
          <a:xfrm>
            <a:off x="839572" y="1844825"/>
            <a:ext cx="3168197" cy="1747971"/>
          </a:xfrm>
          <a:prstGeom prst="rect">
            <a:avLst/>
          </a:prstGeom>
        </p:spPr>
      </p:pic>
      <p:sp>
        <p:nvSpPr>
          <p:cNvPr id="5" name="TextBox 4">
            <a:extLst>
              <a:ext uri="{FF2B5EF4-FFF2-40B4-BE49-F238E27FC236}">
                <a16:creationId xmlns:a16="http://schemas.microsoft.com/office/drawing/2014/main" id="{E951F8C2-C41F-47E5-856C-6ECE6B0ADD22}"/>
              </a:ext>
            </a:extLst>
          </p:cNvPr>
          <p:cNvSpPr txBox="1"/>
          <p:nvPr/>
        </p:nvSpPr>
        <p:spPr>
          <a:xfrm>
            <a:off x="4943872" y="1844824"/>
            <a:ext cx="6192688" cy="1077218"/>
          </a:xfrm>
          <a:prstGeom prst="rect">
            <a:avLst/>
          </a:prstGeom>
          <a:noFill/>
        </p:spPr>
        <p:txBody>
          <a:bodyPr wrap="square" rtlCol="0">
            <a:spAutoFit/>
          </a:bodyPr>
          <a:lstStyle/>
          <a:p>
            <a:pPr marL="285750" indent="-285750">
              <a:buFont typeface="Arial" panose="020B0604020202020204" pitchFamily="34" charset="0"/>
              <a:buChar char="•"/>
            </a:pPr>
            <a:r>
              <a:rPr lang="en-PH" sz="3200" dirty="0">
                <a:solidFill>
                  <a:schemeClr val="bg1"/>
                </a:solidFill>
              </a:rPr>
              <a:t>Mini Charts</a:t>
            </a:r>
          </a:p>
          <a:p>
            <a:pPr marL="285750" indent="-285750">
              <a:buFont typeface="Arial" panose="020B0604020202020204" pitchFamily="34" charset="0"/>
              <a:buChar char="•"/>
            </a:pPr>
            <a:r>
              <a:rPr lang="en-PH" sz="3200" dirty="0">
                <a:solidFill>
                  <a:schemeClr val="bg1"/>
                </a:solidFill>
              </a:rPr>
              <a:t>Shows trends in series of value</a:t>
            </a:r>
          </a:p>
        </p:txBody>
      </p:sp>
      <p:pic>
        <p:nvPicPr>
          <p:cNvPr id="6" name="Picture 5">
            <a:extLst>
              <a:ext uri="{FF2B5EF4-FFF2-40B4-BE49-F238E27FC236}">
                <a16:creationId xmlns:a16="http://schemas.microsoft.com/office/drawing/2014/main" id="{25A123B9-3BBE-4DCD-9431-6B4684B04052}"/>
              </a:ext>
            </a:extLst>
          </p:cNvPr>
          <p:cNvPicPr>
            <a:picLocks noChangeAspect="1"/>
          </p:cNvPicPr>
          <p:nvPr/>
        </p:nvPicPr>
        <p:blipFill>
          <a:blip r:embed="rId3"/>
          <a:stretch>
            <a:fillRect/>
          </a:stretch>
        </p:blipFill>
        <p:spPr>
          <a:xfrm>
            <a:off x="847482" y="3651604"/>
            <a:ext cx="3672254" cy="3195619"/>
          </a:xfrm>
          <a:prstGeom prst="rect">
            <a:avLst/>
          </a:prstGeom>
        </p:spPr>
      </p:pic>
    </p:spTree>
    <p:extLst>
      <p:ext uri="{BB962C8B-B14F-4D97-AF65-F5344CB8AC3E}">
        <p14:creationId xmlns:p14="http://schemas.microsoft.com/office/powerpoint/2010/main" val="18003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78E64-B664-4B66-9E58-29A2930C7C29}"/>
              </a:ext>
            </a:extLst>
          </p:cNvPr>
          <p:cNvSpPr>
            <a:spLocks noGrp="1"/>
          </p:cNvSpPr>
          <p:nvPr>
            <p:ph type="title"/>
          </p:nvPr>
        </p:nvSpPr>
        <p:spPr/>
        <p:txBody>
          <a:bodyPr/>
          <a:lstStyle/>
          <a:p>
            <a:r>
              <a:rPr lang="en-PH" dirty="0"/>
              <a:t>Creating Sparklines</a:t>
            </a:r>
          </a:p>
        </p:txBody>
      </p:sp>
      <p:pic>
        <p:nvPicPr>
          <p:cNvPr id="5" name="Content Placeholder 4">
            <a:extLst>
              <a:ext uri="{FF2B5EF4-FFF2-40B4-BE49-F238E27FC236}">
                <a16:creationId xmlns:a16="http://schemas.microsoft.com/office/drawing/2014/main" id="{17E4143B-F5A5-4D39-A34F-C6177B8B57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3433" y="1484785"/>
            <a:ext cx="9000847" cy="4836473"/>
          </a:xfrm>
        </p:spPr>
      </p:pic>
    </p:spTree>
    <p:extLst>
      <p:ext uri="{BB962C8B-B14F-4D97-AF65-F5344CB8AC3E}">
        <p14:creationId xmlns:p14="http://schemas.microsoft.com/office/powerpoint/2010/main" val="325032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8F04-14CE-4A79-9A19-195DFE71FA3D}"/>
              </a:ext>
            </a:extLst>
          </p:cNvPr>
          <p:cNvSpPr>
            <a:spLocks noGrp="1"/>
          </p:cNvSpPr>
          <p:nvPr>
            <p:ph type="title"/>
          </p:nvPr>
        </p:nvSpPr>
        <p:spPr/>
        <p:txBody>
          <a:bodyPr/>
          <a:lstStyle/>
          <a:p>
            <a:r>
              <a:rPr lang="en-PH" dirty="0"/>
              <a:t>PRACTICE EXERCISE</a:t>
            </a:r>
          </a:p>
        </p:txBody>
      </p:sp>
      <p:pic>
        <p:nvPicPr>
          <p:cNvPr id="7" name="Content Placeholder 6" descr="Athlete's hand grabbing a hold on a rock climbing wall">
            <a:extLst>
              <a:ext uri="{FF2B5EF4-FFF2-40B4-BE49-F238E27FC236}">
                <a16:creationId xmlns:a16="http://schemas.microsoft.com/office/drawing/2014/main" id="{E1269E7C-727E-4416-9580-FCE2A5A1D4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05350" y="1138707"/>
            <a:ext cx="6648450" cy="4437710"/>
          </a:xfrm>
        </p:spPr>
      </p:pic>
    </p:spTree>
    <p:extLst>
      <p:ext uri="{BB962C8B-B14F-4D97-AF65-F5344CB8AC3E}">
        <p14:creationId xmlns:p14="http://schemas.microsoft.com/office/powerpoint/2010/main" val="16042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C18438-3555-4228-AEEE-84362AA509BD}"/>
              </a:ext>
            </a:extLst>
          </p:cNvPr>
          <p:cNvSpPr>
            <a:spLocks noGrp="1"/>
          </p:cNvSpPr>
          <p:nvPr>
            <p:ph type="title"/>
          </p:nvPr>
        </p:nvSpPr>
        <p:spPr>
          <a:xfrm>
            <a:off x="7873611" y="1676409"/>
            <a:ext cx="3923999" cy="2436592"/>
          </a:xfrm>
        </p:spPr>
        <p:txBody>
          <a:bodyPr anchor="b">
            <a:normAutofit/>
          </a:bodyPr>
          <a:lstStyle/>
          <a:p>
            <a:r>
              <a:rPr lang="en-US" dirty="0"/>
              <a:t>Thank you!</a:t>
            </a:r>
            <a:endParaRPr lang="en-PH" dirty="0"/>
          </a:p>
        </p:txBody>
      </p:sp>
      <p:sp>
        <p:nvSpPr>
          <p:cNvPr id="12" name="Text Placeholder 2">
            <a:extLst>
              <a:ext uri="{FF2B5EF4-FFF2-40B4-BE49-F238E27FC236}">
                <a16:creationId xmlns:a16="http://schemas.microsoft.com/office/drawing/2014/main" id="{06075DC5-BDFA-4B58-BCC9-FAE8D4D3EB3A}"/>
              </a:ext>
            </a:extLst>
          </p:cNvPr>
          <p:cNvSpPr>
            <a:spLocks noGrp="1"/>
          </p:cNvSpPr>
          <p:nvPr>
            <p:ph type="body" sz="half" idx="2"/>
          </p:nvPr>
        </p:nvSpPr>
        <p:spPr>
          <a:xfrm>
            <a:off x="7873612" y="4611901"/>
            <a:ext cx="3924000" cy="684000"/>
          </a:xfrm>
        </p:spPr>
        <p:txBody>
          <a:bodyPr/>
          <a:lstStyle/>
          <a:p>
            <a:endParaRPr lang="en-US"/>
          </a:p>
        </p:txBody>
      </p:sp>
      <p:sp>
        <p:nvSpPr>
          <p:cNvPr id="4" name="Slide Number Placeholder 3">
            <a:extLst>
              <a:ext uri="{FF2B5EF4-FFF2-40B4-BE49-F238E27FC236}">
                <a16:creationId xmlns:a16="http://schemas.microsoft.com/office/drawing/2014/main" id="{B7D3FEA9-33F5-4E89-9D18-8679D54EBB5C}"/>
              </a:ext>
            </a:extLst>
          </p:cNvPr>
          <p:cNvSpPr>
            <a:spLocks noGrp="1"/>
          </p:cNvSpPr>
          <p:nvPr>
            <p:ph type="sldNum" sz="quarter" idx="10"/>
          </p:nvPr>
        </p:nvSpPr>
        <p:spPr>
          <a:xfrm>
            <a:off x="11353800" y="6361475"/>
            <a:ext cx="838200" cy="360000"/>
          </a:xfrm>
        </p:spPr>
        <p:txBody>
          <a:bodyPr anchor="ctr">
            <a:normAutofit/>
          </a:bodyPr>
          <a:lstStyle/>
          <a:p>
            <a:pPr>
              <a:spcAft>
                <a:spcPts val="600"/>
              </a:spcAft>
            </a:pPr>
            <a:r>
              <a:rPr lang="en-US"/>
              <a:t>PAGE </a:t>
            </a:r>
            <a:fld id="{4A9B5881-4007-4345-955A-79C2656F0C49}" type="slidenum">
              <a:rPr lang="en-US" smtClean="0"/>
              <a:pPr>
                <a:spcAft>
                  <a:spcPts val="600"/>
                </a:spcAft>
              </a:pPr>
              <a:t>54</a:t>
            </a:fld>
            <a:endParaRPr lang="en-US"/>
          </a:p>
        </p:txBody>
      </p:sp>
      <p:pic>
        <p:nvPicPr>
          <p:cNvPr id="8" name="Picture 7">
            <a:extLst>
              <a:ext uri="{FF2B5EF4-FFF2-40B4-BE49-F238E27FC236}">
                <a16:creationId xmlns:a16="http://schemas.microsoft.com/office/drawing/2014/main" id="{92B634D1-B526-40BF-AEB3-CCBC40E607D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772" r="12772"/>
          <a:stretch/>
        </p:blipFill>
        <p:spPr>
          <a:xfrm>
            <a:off x="-1" y="10"/>
            <a:ext cx="7512001" cy="6727845"/>
          </a:xfrm>
          <a:prstGeom prst="rect">
            <a:avLst/>
          </a:prstGeom>
          <a:noFill/>
        </p:spPr>
      </p:pic>
      <p:sp>
        <p:nvSpPr>
          <p:cNvPr id="2" name="TextBox 1">
            <a:extLst>
              <a:ext uri="{FF2B5EF4-FFF2-40B4-BE49-F238E27FC236}">
                <a16:creationId xmlns:a16="http://schemas.microsoft.com/office/drawing/2014/main" id="{6231439D-E1FF-4632-A32E-1CE6B751008A}"/>
              </a:ext>
            </a:extLst>
          </p:cNvPr>
          <p:cNvSpPr txBox="1"/>
          <p:nvPr/>
        </p:nvSpPr>
        <p:spPr>
          <a:xfrm>
            <a:off x="-1" y="6727855"/>
            <a:ext cx="7512001" cy="230832"/>
          </a:xfrm>
          <a:prstGeom prst="rect">
            <a:avLst/>
          </a:prstGeom>
          <a:noFill/>
        </p:spPr>
        <p:txBody>
          <a:bodyPr wrap="square" rtlCol="0">
            <a:spAutoFit/>
          </a:bodyPr>
          <a:lstStyle/>
          <a:p>
            <a:r>
              <a:rPr lang="en-PH" sz="900">
                <a:hlinkClick r:id="rId3" tooltip="https://www.oist.jp/news-center/photos/graduate-students-throwing-caps-graduation-ceremony-2018"/>
              </a:rPr>
              <a:t>This Photo</a:t>
            </a:r>
            <a:r>
              <a:rPr lang="en-PH" sz="900"/>
              <a:t> by Unknown Author is licensed under </a:t>
            </a:r>
            <a:r>
              <a:rPr lang="en-PH" sz="900">
                <a:hlinkClick r:id="rId4" tooltip="https://creativecommons.org/licenses/by/3.0/"/>
              </a:rPr>
              <a:t>CC BY</a:t>
            </a:r>
            <a:endParaRPr lang="en-PH" sz="900"/>
          </a:p>
        </p:txBody>
      </p:sp>
    </p:spTree>
    <p:extLst>
      <p:ext uri="{BB962C8B-B14F-4D97-AF65-F5344CB8AC3E}">
        <p14:creationId xmlns:p14="http://schemas.microsoft.com/office/powerpoint/2010/main" val="2814108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usinesswoman using a tablet to analysis graph company finance strategy statistics success concept and planning for future in office room.">
            <a:extLst>
              <a:ext uri="{FF2B5EF4-FFF2-40B4-BE49-F238E27FC236}">
                <a16:creationId xmlns:a16="http://schemas.microsoft.com/office/drawing/2014/main" id="{6A6931A6-F73A-49F7-BAA6-8D5B6660B88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588377" y="-1"/>
            <a:ext cx="10872460" cy="672147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E4B1302-22F4-4EDE-B59F-94070E705C04}"/>
              </a:ext>
            </a:extLst>
          </p:cNvPr>
          <p:cNvSpPr>
            <a:spLocks noGrp="1"/>
          </p:cNvSpPr>
          <p:nvPr>
            <p:ph type="sldNum" sz="quarter" idx="10"/>
          </p:nvPr>
        </p:nvSpPr>
        <p:spPr/>
        <p:txBody>
          <a:bodyPr/>
          <a:lstStyle/>
          <a:p>
            <a:r>
              <a:rPr lang="en-US"/>
              <a:t>PAGE </a:t>
            </a:r>
            <a:fld id="{4A9B5881-4007-4345-955A-79C2656F0C49}" type="slidenum">
              <a:rPr lang="en-US" smtClean="0"/>
              <a:pPr/>
              <a:t>6</a:t>
            </a:fld>
            <a:endParaRPr lang="en-US" dirty="0"/>
          </a:p>
        </p:txBody>
      </p:sp>
      <p:sp>
        <p:nvSpPr>
          <p:cNvPr id="6" name="Title 5">
            <a:extLst>
              <a:ext uri="{FF2B5EF4-FFF2-40B4-BE49-F238E27FC236}">
                <a16:creationId xmlns:a16="http://schemas.microsoft.com/office/drawing/2014/main" id="{A1AF2834-F1CA-4427-9CBE-802EB9D280CC}"/>
              </a:ext>
            </a:extLst>
          </p:cNvPr>
          <p:cNvSpPr>
            <a:spLocks noGrp="1"/>
          </p:cNvSpPr>
          <p:nvPr>
            <p:ph type="title"/>
          </p:nvPr>
        </p:nvSpPr>
        <p:spPr/>
        <p:txBody>
          <a:bodyPr/>
          <a:lstStyle/>
          <a:p>
            <a:r>
              <a:rPr lang="en-US" dirty="0"/>
              <a:t>Performing Data Analysis and Business Intelligence</a:t>
            </a:r>
            <a:endParaRPr lang="en-PH" dirty="0"/>
          </a:p>
        </p:txBody>
      </p:sp>
    </p:spTree>
    <p:extLst>
      <p:ext uri="{BB962C8B-B14F-4D97-AF65-F5344CB8AC3E}">
        <p14:creationId xmlns:p14="http://schemas.microsoft.com/office/powerpoint/2010/main" val="2510294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196A7E-5C2B-4908-A17C-2779A339E818}"/>
              </a:ext>
            </a:extLst>
          </p:cNvPr>
          <p:cNvSpPr>
            <a:spLocks noGrp="1"/>
          </p:cNvSpPr>
          <p:nvPr>
            <p:ph type="title"/>
          </p:nvPr>
        </p:nvSpPr>
        <p:spPr/>
        <p:txBody>
          <a:bodyPr/>
          <a:lstStyle/>
          <a:p>
            <a:r>
              <a:rPr lang="en-PH" dirty="0"/>
              <a:t>Paste Special</a:t>
            </a:r>
          </a:p>
        </p:txBody>
      </p:sp>
      <p:graphicFrame>
        <p:nvGraphicFramePr>
          <p:cNvPr id="6" name="Table 6">
            <a:extLst>
              <a:ext uri="{FF2B5EF4-FFF2-40B4-BE49-F238E27FC236}">
                <a16:creationId xmlns:a16="http://schemas.microsoft.com/office/drawing/2014/main" id="{B388AA57-0477-458B-90AE-3E5C20E902CE}"/>
              </a:ext>
            </a:extLst>
          </p:cNvPr>
          <p:cNvGraphicFramePr>
            <a:graphicFrameLocks noGrp="1"/>
          </p:cNvGraphicFramePr>
          <p:nvPr>
            <p:ph idx="1"/>
            <p:extLst>
              <p:ext uri="{D42A27DB-BD31-4B8C-83A1-F6EECF244321}">
                <p14:modId xmlns:p14="http://schemas.microsoft.com/office/powerpoint/2010/main" val="4274577099"/>
              </p:ext>
            </p:extLst>
          </p:nvPr>
        </p:nvGraphicFramePr>
        <p:xfrm>
          <a:off x="838200" y="1825625"/>
          <a:ext cx="10515600" cy="4362738"/>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781798104"/>
                    </a:ext>
                  </a:extLst>
                </a:gridCol>
                <a:gridCol w="5257800">
                  <a:extLst>
                    <a:ext uri="{9D8B030D-6E8A-4147-A177-3AD203B41FA5}">
                      <a16:colId xmlns:a16="http://schemas.microsoft.com/office/drawing/2014/main" val="3923661108"/>
                    </a:ext>
                  </a:extLst>
                </a:gridCol>
              </a:tblGrid>
              <a:tr h="667272">
                <a:tc>
                  <a:txBody>
                    <a:bodyPr/>
                    <a:lstStyle/>
                    <a:p>
                      <a:pPr algn="ctr"/>
                      <a:r>
                        <a:rPr lang="en-PH" sz="2800" dirty="0"/>
                        <a:t>Paste</a:t>
                      </a:r>
                    </a:p>
                  </a:txBody>
                  <a:tcPr/>
                </a:tc>
                <a:tc>
                  <a:txBody>
                    <a:bodyPr/>
                    <a:lstStyle/>
                    <a:p>
                      <a:pPr algn="ctr"/>
                      <a:r>
                        <a:rPr lang="en-PH" sz="2800" dirty="0"/>
                        <a:t>Paste Special</a:t>
                      </a:r>
                    </a:p>
                  </a:txBody>
                  <a:tcPr/>
                </a:tc>
                <a:extLst>
                  <a:ext uri="{0D108BD9-81ED-4DB2-BD59-A6C34878D82A}">
                    <a16:rowId xmlns:a16="http://schemas.microsoft.com/office/drawing/2014/main" val="2951136715"/>
                  </a:ext>
                </a:extLst>
              </a:tr>
              <a:tr h="3695466">
                <a:tc>
                  <a:txBody>
                    <a:bodyPr/>
                    <a:lstStyle/>
                    <a:p>
                      <a:r>
                        <a:rPr lang="en-US" sz="2800" dirty="0"/>
                        <a:t>Everything in the source cell or range - data, formatting, formulas, validation, comments - is pasted to the destination cell(s)</a:t>
                      </a:r>
                      <a:endParaRPr lang="en-PH" sz="2800" dirty="0"/>
                    </a:p>
                  </a:txBody>
                  <a:tcPr/>
                </a:tc>
                <a:tc>
                  <a:txBody>
                    <a:bodyPr/>
                    <a:lstStyle/>
                    <a:p>
                      <a:r>
                        <a:rPr lang="en-PH" sz="2800" dirty="0"/>
                        <a:t>Allows you to select which property of the cell you want to paste from the source cell. E.g.</a:t>
                      </a:r>
                    </a:p>
                    <a:p>
                      <a:r>
                        <a:rPr lang="en-PH" sz="2800" dirty="0"/>
                        <a:t>Text Only</a:t>
                      </a:r>
                    </a:p>
                    <a:p>
                      <a:r>
                        <a:rPr lang="en-PH" sz="2800" dirty="0"/>
                        <a:t>Formatting</a:t>
                      </a:r>
                    </a:p>
                    <a:p>
                      <a:r>
                        <a:rPr lang="en-PH" sz="2800" dirty="0"/>
                        <a:t>Transpose your text</a:t>
                      </a:r>
                    </a:p>
                    <a:p>
                      <a:r>
                        <a:rPr lang="en-PH" sz="2800" dirty="0"/>
                        <a:t>..and more</a:t>
                      </a:r>
                    </a:p>
                  </a:txBody>
                  <a:tcPr/>
                </a:tc>
                <a:extLst>
                  <a:ext uri="{0D108BD9-81ED-4DB2-BD59-A6C34878D82A}">
                    <a16:rowId xmlns:a16="http://schemas.microsoft.com/office/drawing/2014/main" val="3133108182"/>
                  </a:ext>
                </a:extLst>
              </a:tr>
            </a:tbl>
          </a:graphicData>
        </a:graphic>
      </p:graphicFrame>
    </p:spTree>
    <p:extLst>
      <p:ext uri="{BB962C8B-B14F-4D97-AF65-F5344CB8AC3E}">
        <p14:creationId xmlns:p14="http://schemas.microsoft.com/office/powerpoint/2010/main" val="254899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C9798-2083-41C5-BF5C-87C15328A089}"/>
              </a:ext>
            </a:extLst>
          </p:cNvPr>
          <p:cNvSpPr>
            <a:spLocks noGrp="1"/>
          </p:cNvSpPr>
          <p:nvPr>
            <p:ph type="title"/>
          </p:nvPr>
        </p:nvSpPr>
        <p:spPr>
          <a:xfrm>
            <a:off x="838200" y="611077"/>
            <a:ext cx="10542104" cy="833663"/>
          </a:xfrm>
        </p:spPr>
        <p:txBody>
          <a:bodyPr/>
          <a:lstStyle/>
          <a:p>
            <a:r>
              <a:rPr lang="en-PH" dirty="0"/>
              <a:t>What can I do with Paste Special?</a:t>
            </a:r>
          </a:p>
        </p:txBody>
      </p:sp>
      <p:pic>
        <p:nvPicPr>
          <p:cNvPr id="9" name="Content Placeholder 8">
            <a:extLst>
              <a:ext uri="{FF2B5EF4-FFF2-40B4-BE49-F238E27FC236}">
                <a16:creationId xmlns:a16="http://schemas.microsoft.com/office/drawing/2014/main" id="{62D8425A-2CE6-466F-AB2B-302574F1E1A8}"/>
              </a:ext>
            </a:extLst>
          </p:cNvPr>
          <p:cNvPicPr>
            <a:picLocks noGrp="1" noChangeAspect="1"/>
          </p:cNvPicPr>
          <p:nvPr>
            <p:ph idx="1"/>
          </p:nvPr>
        </p:nvPicPr>
        <p:blipFill>
          <a:blip r:embed="rId2"/>
          <a:stretch>
            <a:fillRect/>
          </a:stretch>
        </p:blipFill>
        <p:spPr>
          <a:xfrm>
            <a:off x="3292475" y="2475016"/>
            <a:ext cx="3819525" cy="3171825"/>
          </a:xfrm>
          <a:prstGeom prst="rect">
            <a:avLst/>
          </a:prstGeom>
        </p:spPr>
      </p:pic>
    </p:spTree>
    <p:extLst>
      <p:ext uri="{BB962C8B-B14F-4D97-AF65-F5344CB8AC3E}">
        <p14:creationId xmlns:p14="http://schemas.microsoft.com/office/powerpoint/2010/main" val="302464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1E86-3226-4EAD-B358-70EDD3EE552F}"/>
              </a:ext>
            </a:extLst>
          </p:cNvPr>
          <p:cNvSpPr>
            <a:spLocks noGrp="1"/>
          </p:cNvSpPr>
          <p:nvPr>
            <p:ph type="title"/>
          </p:nvPr>
        </p:nvSpPr>
        <p:spPr/>
        <p:txBody>
          <a:bodyPr/>
          <a:lstStyle/>
          <a:p>
            <a:r>
              <a:rPr lang="en-PH" dirty="0"/>
              <a:t>Data Analysis </a:t>
            </a:r>
            <a:r>
              <a:rPr lang="en-PH" dirty="0" err="1"/>
              <a:t>ToolPak</a:t>
            </a:r>
            <a:endParaRPr lang="en-PH" dirty="0"/>
          </a:p>
        </p:txBody>
      </p:sp>
      <p:pic>
        <p:nvPicPr>
          <p:cNvPr id="3076" name="Picture 4" descr="Add-ins Icon - Excel Off The Grid">
            <a:extLst>
              <a:ext uri="{FF2B5EF4-FFF2-40B4-BE49-F238E27FC236}">
                <a16:creationId xmlns:a16="http://schemas.microsoft.com/office/drawing/2014/main" id="{EA11DA16-3D9D-40A4-89CB-6EF54470D5D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9570" y="1988840"/>
            <a:ext cx="3312214" cy="23243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D208ACD-AB6E-4FF6-88EF-2C6ED4AE1C8A}"/>
              </a:ext>
            </a:extLst>
          </p:cNvPr>
          <p:cNvSpPr txBox="1"/>
          <p:nvPr/>
        </p:nvSpPr>
        <p:spPr>
          <a:xfrm>
            <a:off x="4583832" y="1988840"/>
            <a:ext cx="6408712" cy="3108543"/>
          </a:xfrm>
          <a:prstGeom prst="rect">
            <a:avLst/>
          </a:prstGeom>
          <a:noFill/>
        </p:spPr>
        <p:txBody>
          <a:bodyPr wrap="square" rtlCol="0">
            <a:spAutoFit/>
          </a:bodyPr>
          <a:lstStyle/>
          <a:p>
            <a:r>
              <a:rPr lang="en-US" sz="2800" dirty="0">
                <a:solidFill>
                  <a:schemeClr val="bg1"/>
                </a:solidFill>
              </a:rPr>
              <a:t>This is an Excel Add-in that allows you to perform complex statistical or engineering analytics by just providing the parameters needed. </a:t>
            </a:r>
          </a:p>
          <a:p>
            <a:endParaRPr lang="en-US" sz="2800" dirty="0">
              <a:solidFill>
                <a:schemeClr val="bg1"/>
              </a:solidFill>
            </a:endParaRPr>
          </a:p>
          <a:p>
            <a:r>
              <a:rPr lang="en-US" sz="2800" dirty="0">
                <a:solidFill>
                  <a:schemeClr val="bg1"/>
                </a:solidFill>
              </a:rPr>
              <a:t>This can only be used one worksheet at a time.</a:t>
            </a:r>
            <a:endParaRPr lang="en-PH" sz="2800" dirty="0">
              <a:solidFill>
                <a:schemeClr val="bg1"/>
              </a:solidFill>
            </a:endParaRPr>
          </a:p>
        </p:txBody>
      </p:sp>
    </p:spTree>
    <p:extLst>
      <p:ext uri="{BB962C8B-B14F-4D97-AF65-F5344CB8AC3E}">
        <p14:creationId xmlns:p14="http://schemas.microsoft.com/office/powerpoint/2010/main" val="326053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7543618_win32_fixed.potx" id="{ADAA76EA-DF5A-4461-9F55-FB2239CA5BEE}" vid="{736839AE-787B-453A-8CE5-01202B88CD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ppt/theme/themeOverride2.xml><?xml version="1.0" encoding="utf-8"?>
<a:themeOverride xmlns:a="http://schemas.openxmlformats.org/drawingml/2006/main">
  <a:clrScheme name="Custom 254">
    <a:dk1>
      <a:srgbClr val="000000"/>
    </a:dk1>
    <a:lt1>
      <a:srgbClr val="FFFFFF"/>
    </a:lt1>
    <a:dk2>
      <a:srgbClr val="242A41"/>
    </a:dk2>
    <a:lt2>
      <a:srgbClr val="E2E8E3"/>
    </a:lt2>
    <a:accent1>
      <a:srgbClr val="5370C5"/>
    </a:accent1>
    <a:accent2>
      <a:srgbClr val="17B2D1"/>
    </a:accent2>
    <a:accent3>
      <a:srgbClr val="2978E7"/>
    </a:accent3>
    <a:accent4>
      <a:srgbClr val="7829E7"/>
    </a:accent4>
    <a:accent5>
      <a:srgbClr val="B517D5"/>
    </a:accent5>
    <a:accent6>
      <a:srgbClr val="E729B7"/>
    </a:accent6>
    <a:hlink>
      <a:srgbClr val="5370C5"/>
    </a:hlink>
    <a:folHlink>
      <a:srgbClr val="7F7F7F"/>
    </a:folHlink>
  </a:clrScheme>
</a:themeOverride>
</file>

<file path=docProps/app.xml><?xml version="1.0" encoding="utf-8"?>
<Properties xmlns="http://schemas.openxmlformats.org/officeDocument/2006/extended-properties" xmlns:vt="http://schemas.openxmlformats.org/officeDocument/2006/docPropsVTypes">
  <Template>Corporate teach a course</Template>
  <TotalTime>7497</TotalTime>
  <Words>2376</Words>
  <Application>Microsoft Office PowerPoint</Application>
  <PresentationFormat>Widescreen</PresentationFormat>
  <Paragraphs>289</Paragraphs>
  <Slides>54</Slides>
  <Notes>27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2" baseType="lpstr">
      <vt:lpstr>Arial</vt:lpstr>
      <vt:lpstr>Calibri</vt:lpstr>
      <vt:lpstr>Calibri Light</vt:lpstr>
      <vt:lpstr>Open Sans</vt:lpstr>
      <vt:lpstr>Roboto</vt:lpstr>
      <vt:lpstr>Wingdings</vt:lpstr>
      <vt:lpstr>Office Theme</vt:lpstr>
      <vt:lpstr>Bitmap Image</vt:lpstr>
      <vt:lpstr>MS Excel</vt:lpstr>
      <vt:lpstr>Aggregate function with condition</vt:lpstr>
      <vt:lpstr>Using wildcards in aggregate function</vt:lpstr>
      <vt:lpstr>Criteria Examples</vt:lpstr>
      <vt:lpstr>PRACTICE EXERCISE</vt:lpstr>
      <vt:lpstr>Performing Data Analysis and Business Intelligence</vt:lpstr>
      <vt:lpstr>Paste Special</vt:lpstr>
      <vt:lpstr>What can I do with Paste Special?</vt:lpstr>
      <vt:lpstr>Data Analysis ToolPak</vt:lpstr>
      <vt:lpstr>Enabling Data Analysis ToolPak</vt:lpstr>
      <vt:lpstr>What-if Analysis</vt:lpstr>
      <vt:lpstr>Using Scenario Manager</vt:lpstr>
      <vt:lpstr>Using Goal Seek</vt:lpstr>
      <vt:lpstr>Using Data Table</vt:lpstr>
      <vt:lpstr>Forecast Sheet</vt:lpstr>
      <vt:lpstr>Using Solver</vt:lpstr>
      <vt:lpstr>Formulating the Model</vt:lpstr>
      <vt:lpstr>Saving and Loading Models</vt:lpstr>
      <vt:lpstr>Data Analysis Add-in</vt:lpstr>
      <vt:lpstr>PRACTICE EXERCISE</vt:lpstr>
      <vt:lpstr>Macros</vt:lpstr>
      <vt:lpstr>Automation using VBA and Macro</vt:lpstr>
      <vt:lpstr>How to use Macro</vt:lpstr>
      <vt:lpstr>Checking your scripts</vt:lpstr>
      <vt:lpstr>Enabling Developer Tab</vt:lpstr>
      <vt:lpstr>Documentation in your worksheet</vt:lpstr>
      <vt:lpstr>Creating Advanced Visuals</vt:lpstr>
      <vt:lpstr>Why Visualize</vt:lpstr>
      <vt:lpstr>Conditional Formatting</vt:lpstr>
      <vt:lpstr>Different ways for conditional formatting</vt:lpstr>
      <vt:lpstr>Rules and Criteria</vt:lpstr>
      <vt:lpstr>Rules and Criteria</vt:lpstr>
      <vt:lpstr>Rules and Criteria</vt:lpstr>
      <vt:lpstr>Managing Rules</vt:lpstr>
      <vt:lpstr>PivotTable</vt:lpstr>
      <vt:lpstr>Parts of PivotTable</vt:lpstr>
      <vt:lpstr>Creating PivotTable</vt:lpstr>
      <vt:lpstr>GETPIVOTDATA()</vt:lpstr>
      <vt:lpstr>PivotCharts</vt:lpstr>
      <vt:lpstr>PRACTICE EXERCISE</vt:lpstr>
      <vt:lpstr>Choosing the right visual for your data</vt:lpstr>
      <vt:lpstr>Trendlines</vt:lpstr>
      <vt:lpstr>Types of Trendlines</vt:lpstr>
      <vt:lpstr>Adding Trendline</vt:lpstr>
      <vt:lpstr>Combination Charts</vt:lpstr>
      <vt:lpstr>Creating Combination Chart</vt:lpstr>
      <vt:lpstr>Actual vs Target Charts</vt:lpstr>
      <vt:lpstr>Gantt Chart</vt:lpstr>
      <vt:lpstr>Bullet Chart</vt:lpstr>
      <vt:lpstr>Benchmark Line</vt:lpstr>
      <vt:lpstr>Sparklines</vt:lpstr>
      <vt:lpstr>Creating Sparklines</vt:lpstr>
      <vt:lpstr>PRACTICE EXERCISE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 Excel</dc:title>
  <dc:creator>Franco Cipriano</dc:creator>
  <cp:lastModifiedBy>Franco</cp:lastModifiedBy>
  <cp:revision>549</cp:revision>
  <dcterms:created xsi:type="dcterms:W3CDTF">2021-11-17T14:16:40Z</dcterms:created>
  <dcterms:modified xsi:type="dcterms:W3CDTF">2022-11-25T06:50:33Z</dcterms:modified>
</cp:coreProperties>
</file>